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1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後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5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687" y="1546763"/>
            <a:ext cx="3045460" cy="5930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38100" marR="30480">
              <a:lnSpc>
                <a:spcPct val="126600"/>
              </a:lnSpc>
              <a:spcBef>
                <a:spcPts val="70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-30">
                <a:latin typeface="SimSun"/>
                <a:cs typeface="SimSun"/>
              </a:rPr>
              <a:t>問</a:t>
            </a:r>
            <a:r>
              <a:rPr dirty="0" sz="950" spc="5">
                <a:latin typeface="SimSun"/>
                <a:cs typeface="SimSun"/>
              </a:rPr>
              <a:t>題</a:t>
            </a:r>
            <a:r>
              <a:rPr dirty="0" sz="950" spc="-200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1]</a:t>
            </a:r>
            <a:r>
              <a:rPr dirty="0" sz="1000" b="1">
                <a:latin typeface="Cambria"/>
                <a:cs typeface="Cambria"/>
              </a:rPr>
              <a:t>  </a:t>
            </a:r>
            <a:r>
              <a:rPr dirty="0" sz="1000" spc="85" b="1">
                <a:latin typeface="Cambria"/>
                <a:cs typeface="Cambria"/>
              </a:rPr>
              <a:t> </a:t>
            </a:r>
            <a:r>
              <a:rPr dirty="0" sz="950" spc="-30">
                <a:latin typeface="SimSun"/>
                <a:cs typeface="SimSun"/>
              </a:rPr>
              <a:t>制御対</a:t>
            </a:r>
            <a:r>
              <a:rPr dirty="0" sz="950" spc="5">
                <a:latin typeface="SimSun"/>
                <a:cs typeface="SimSun"/>
              </a:rPr>
              <a:t>象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 spc="-30">
                <a:latin typeface="SimSun"/>
                <a:cs typeface="SimSun"/>
              </a:rPr>
              <a:t>について</a:t>
            </a:r>
            <a:r>
              <a:rPr dirty="0" sz="950" spc="-175">
                <a:latin typeface="SimSun"/>
                <a:cs typeface="SimSun"/>
              </a:rPr>
              <a:t>，</a:t>
            </a:r>
            <a:r>
              <a:rPr dirty="0" sz="1000" spc="-5">
                <a:latin typeface="cmr10"/>
                <a:cs typeface="cmr10"/>
              </a:rPr>
              <a:t>P</a:t>
            </a:r>
            <a:r>
              <a:rPr dirty="0" sz="1000" spc="-160">
                <a:latin typeface="cmr10"/>
                <a:cs typeface="cmr10"/>
              </a:rPr>
              <a:t> </a:t>
            </a:r>
            <a:r>
              <a:rPr dirty="0" sz="950" spc="-30">
                <a:latin typeface="SimSun"/>
                <a:cs typeface="SimSun"/>
              </a:rPr>
              <a:t>制</a:t>
            </a:r>
            <a:r>
              <a:rPr dirty="0" sz="950" spc="5">
                <a:latin typeface="SimSun"/>
                <a:cs typeface="SimSun"/>
              </a:rPr>
              <a:t>御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60" i="1">
                <a:latin typeface="Arial"/>
                <a:cs typeface="Arial"/>
              </a:rPr>
              <a:t>P</a:t>
            </a:r>
            <a:r>
              <a:rPr dirty="0" baseline="-11904" sz="1050" spc="-67" i="1">
                <a:latin typeface="Arial"/>
                <a:cs typeface="Arial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65">
                <a:latin typeface="cmr10"/>
                <a:cs typeface="cmr10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37" i="1">
                <a:latin typeface="Arial"/>
                <a:cs typeface="Arial"/>
              </a:rPr>
              <a:t>P </a:t>
            </a:r>
            <a:r>
              <a:rPr dirty="0" sz="950" spc="-10">
                <a:latin typeface="SimSun"/>
                <a:cs typeface="SimSun"/>
              </a:rPr>
              <a:t>を行い</a:t>
            </a:r>
            <a:r>
              <a:rPr dirty="0" sz="950" spc="-45">
                <a:latin typeface="SimSun"/>
                <a:cs typeface="SimSun"/>
              </a:rPr>
              <a:t>，</a:t>
            </a:r>
            <a:r>
              <a:rPr dirty="0" sz="950" spc="-10">
                <a:latin typeface="SimSun"/>
                <a:cs typeface="SimSun"/>
              </a:rPr>
              <a:t>定常偏差</a:t>
            </a:r>
            <a:r>
              <a:rPr dirty="0" sz="950" spc="5">
                <a:latin typeface="SimSun"/>
                <a:cs typeface="SimSun"/>
              </a:rPr>
              <a:t>が</a:t>
            </a:r>
            <a:r>
              <a:rPr dirty="0" sz="950" spc="-16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0</a:t>
            </a:r>
            <a:r>
              <a:rPr dirty="0" sz="1000" spc="-5">
                <a:latin typeface="cmr10"/>
                <a:cs typeface="cmr10"/>
              </a:rPr>
              <a:t>.</a:t>
            </a:r>
            <a:r>
              <a:rPr dirty="0" sz="1000">
                <a:latin typeface="cmr10"/>
                <a:cs typeface="cmr10"/>
              </a:rPr>
              <a:t>0</a:t>
            </a: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40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以下にな</a:t>
            </a:r>
            <a:r>
              <a:rPr dirty="0" sz="950" spc="5">
                <a:latin typeface="SimSun"/>
                <a:cs typeface="SimSun"/>
              </a:rPr>
              <a:t>る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130" b="0" i="1">
                <a:latin typeface="Bookman Old Style"/>
                <a:cs typeface="Bookman Old Style"/>
              </a:rPr>
              <a:t>K</a:t>
            </a:r>
            <a:r>
              <a:rPr dirty="0" baseline="-11904" sz="1050" spc="60" i="1">
                <a:latin typeface="Arial"/>
                <a:cs typeface="Arial"/>
              </a:rPr>
              <a:t>P</a:t>
            </a:r>
            <a:r>
              <a:rPr dirty="0" baseline="-11904" sz="1050" i="1">
                <a:latin typeface="Arial"/>
                <a:cs typeface="Arial"/>
              </a:rPr>
              <a:t> </a:t>
            </a:r>
            <a:r>
              <a:rPr dirty="0" baseline="-11904" sz="1050" spc="89" i="1">
                <a:latin typeface="Arial"/>
                <a:cs typeface="Arial"/>
              </a:rPr>
              <a:t> </a:t>
            </a:r>
            <a:r>
              <a:rPr dirty="0" sz="950" spc="-10">
                <a:latin typeface="SimSun"/>
                <a:cs typeface="SimSun"/>
              </a:rPr>
              <a:t>を設計して下 </a:t>
            </a:r>
            <a:r>
              <a:rPr dirty="0" sz="950" spc="5">
                <a:latin typeface="SimSun"/>
                <a:cs typeface="SimSun"/>
              </a:rPr>
              <a:t>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644" y="2254470"/>
            <a:ext cx="4730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(1)</a:t>
            </a:r>
            <a:r>
              <a:rPr dirty="0" sz="1000" spc="100">
                <a:latin typeface="cmr10"/>
                <a:cs typeface="cmr10"/>
              </a:rPr>
              <a:t> </a:t>
            </a:r>
            <a:r>
              <a:rPr dirty="0" sz="1000" spc="85" b="0" i="1">
                <a:latin typeface="Bookman Old Style"/>
                <a:cs typeface="Bookman Old Style"/>
              </a:rPr>
              <a:t>K</a:t>
            </a:r>
            <a:r>
              <a:rPr dirty="0" baseline="-11904" sz="1050" spc="127" i="1">
                <a:latin typeface="Arial"/>
                <a:cs typeface="Arial"/>
              </a:rPr>
              <a:t>P</a:t>
            </a:r>
            <a:endParaRPr baseline="-11904"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6044" y="2545555"/>
            <a:ext cx="737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(2)</a:t>
            </a:r>
            <a:r>
              <a:rPr dirty="0" sz="1000" spc="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044" y="2836637"/>
            <a:ext cx="195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(3)</a:t>
            </a:r>
            <a:r>
              <a:rPr dirty="0" sz="1000" spc="12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0644" y="3127722"/>
            <a:ext cx="1496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4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ゲイン交差周波数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baseline="-11904" sz="1050" spc="22" i="1">
                <a:latin typeface="Arial"/>
                <a:cs typeface="Arial"/>
              </a:rPr>
              <a:t>gc</a:t>
            </a:r>
            <a:endParaRPr baseline="-11904" sz="10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907028" y="1546767"/>
            <a:ext cx="2997200" cy="403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250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2]</a:t>
            </a:r>
            <a:r>
              <a:rPr dirty="0" sz="1000" b="1">
                <a:latin typeface="Cambria"/>
                <a:cs typeface="Cambria"/>
              </a:rPr>
              <a:t>   </a:t>
            </a:r>
            <a:r>
              <a:rPr dirty="0" sz="1000" spc="70" b="1">
                <a:latin typeface="Cambria"/>
                <a:cs typeface="Cambria"/>
              </a:rPr>
              <a:t> </a:t>
            </a:r>
            <a:r>
              <a:rPr dirty="0" sz="950" spc="5">
                <a:latin typeface="SimSun"/>
                <a:cs typeface="SimSun"/>
              </a:rPr>
              <a:t>制御対象</a:t>
            </a:r>
            <a:r>
              <a:rPr dirty="0" sz="950" spc="-165">
                <a:latin typeface="SimSun"/>
                <a:cs typeface="SimSun"/>
              </a:rPr>
              <a:t>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1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について</a:t>
            </a:r>
            <a:r>
              <a:rPr dirty="0" sz="950" spc="-45">
                <a:latin typeface="SimSun"/>
                <a:cs typeface="SimSun"/>
              </a:rPr>
              <a:t>，</a:t>
            </a:r>
            <a:r>
              <a:rPr dirty="0" sz="950" spc="5">
                <a:latin typeface="SimSun"/>
                <a:cs typeface="SimSun"/>
              </a:rPr>
              <a:t>定常偏差が</a:t>
            </a:r>
            <a:r>
              <a:rPr dirty="0" sz="950" spc="-17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0</a:t>
            </a:r>
            <a:r>
              <a:rPr dirty="0" sz="1000" spc="-2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にな るコントローラ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200" b="0" i="1">
                <a:latin typeface="Bookman Old Style"/>
                <a:cs typeface="Bookman Old Style"/>
              </a:rPr>
              <a:t>K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5984" y="2063970"/>
            <a:ext cx="5245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(1)</a:t>
            </a:r>
            <a:r>
              <a:rPr dirty="0" sz="1000" spc="95">
                <a:latin typeface="cmr10"/>
                <a:cs typeface="cmr10"/>
              </a:rPr>
              <a:t> </a:t>
            </a:r>
            <a:r>
              <a:rPr dirty="0" sz="1000" spc="25" b="0" i="1">
                <a:latin typeface="Bookman Old Style"/>
                <a:cs typeface="Bookman Old Style"/>
              </a:rPr>
              <a:t>K</a:t>
            </a:r>
            <a:r>
              <a:rPr dirty="0" sz="1000" spc="25">
                <a:latin typeface="cmr10"/>
                <a:cs typeface="cmr10"/>
              </a:rPr>
              <a:t>(</a:t>
            </a:r>
            <a:r>
              <a:rPr dirty="0" sz="1000" spc="25" b="0" i="1">
                <a:latin typeface="Bookman Old Style"/>
                <a:cs typeface="Bookman Old Style"/>
              </a:rPr>
              <a:t>s</a:t>
            </a:r>
            <a:r>
              <a:rPr dirty="0" sz="1000" spc="2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5984" y="2355054"/>
            <a:ext cx="737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(2)</a:t>
            </a:r>
            <a:r>
              <a:rPr dirty="0" sz="1000" spc="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35984" y="2646137"/>
            <a:ext cx="195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(3)</a:t>
            </a:r>
            <a:r>
              <a:rPr dirty="0" sz="1000" spc="12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10584" y="2937222"/>
            <a:ext cx="1496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4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ゲイン交差周波数</a:t>
            </a:r>
            <a:r>
              <a:rPr dirty="0" sz="950" spc="-150">
                <a:latin typeface="SimSun"/>
                <a:cs typeface="SimSun"/>
              </a:rPr>
              <a:t> </a:t>
            </a:r>
            <a:r>
              <a:rPr dirty="0" sz="1000" spc="-100" b="0" i="1">
                <a:latin typeface="Bookman Old Style"/>
                <a:cs typeface="Bookman Old Style"/>
              </a:rPr>
              <a:t>ω</a:t>
            </a:r>
            <a:r>
              <a:rPr dirty="0" baseline="-11904" sz="1050" spc="22" i="1">
                <a:latin typeface="Arial"/>
                <a:cs typeface="Arial"/>
              </a:rPr>
              <a:t>gc</a:t>
            </a:r>
            <a:endParaRPr baseline="-11904"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21CE2_f_hw01_prob.dvi</dc:title>
  <dcterms:created xsi:type="dcterms:W3CDTF">2021-10-05T22:35:35Z</dcterms:created>
  <dcterms:modified xsi:type="dcterms:W3CDTF">2021-10-05T22:35:35Z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2021-10-06T00:00:00Z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2021-10-05T00:00:00Z</vt:filetime>
  </property>
</Properties>
</file>