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2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2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687" y="1546763"/>
            <a:ext cx="3047365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-20">
                <a:latin typeface="SimSun"/>
                <a:cs typeface="SimSun"/>
              </a:rPr>
              <a:t>問</a:t>
            </a:r>
            <a:r>
              <a:rPr dirty="0" sz="950" spc="5">
                <a:latin typeface="SimSun"/>
                <a:cs typeface="SimSun"/>
              </a:rPr>
              <a:t>題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   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950" spc="-20">
                <a:latin typeface="SimSun"/>
                <a:cs typeface="SimSun"/>
              </a:rPr>
              <a:t>制御対</a:t>
            </a:r>
            <a:r>
              <a:rPr dirty="0" sz="950" spc="5">
                <a:latin typeface="SimSun"/>
                <a:cs typeface="SimSun"/>
              </a:rPr>
              <a:t>象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50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について</a:t>
            </a:r>
            <a:r>
              <a:rPr dirty="0" sz="950" spc="-80">
                <a:latin typeface="SimSun"/>
                <a:cs typeface="SimSun"/>
              </a:rPr>
              <a:t>，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150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</a:t>
            </a:r>
            <a:r>
              <a:rPr dirty="0" sz="950" spc="5">
                <a:latin typeface="SimSun"/>
                <a:cs typeface="SimSun"/>
              </a:rPr>
              <a:t>御</a:t>
            </a:r>
            <a:r>
              <a:rPr dirty="0" sz="950" spc="-19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i="1">
                <a:latin typeface="Verdana"/>
                <a:cs typeface="Verdana"/>
              </a:rPr>
              <a:t>P</a:t>
            </a:r>
            <a:r>
              <a:rPr dirty="0" baseline="-11904" sz="1050" spc="-142" i="1">
                <a:latin typeface="Verdana"/>
                <a:cs typeface="Verdana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6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0 </a:t>
            </a:r>
            <a:r>
              <a:rPr dirty="0" sz="950" spc="-20">
                <a:latin typeface="SimSun"/>
                <a:cs typeface="SimSun"/>
              </a:rPr>
              <a:t>のオーバ</a:t>
            </a:r>
            <a:r>
              <a:rPr dirty="0" sz="950" spc="-30">
                <a:latin typeface="SimSun"/>
                <a:cs typeface="SimSun"/>
              </a:rPr>
              <a:t>シュ</a:t>
            </a:r>
            <a:r>
              <a:rPr dirty="0" sz="950" spc="-20">
                <a:latin typeface="SimSun"/>
                <a:cs typeface="SimSun"/>
              </a:rPr>
              <a:t>ートをなくすように</a:t>
            </a:r>
            <a:r>
              <a:rPr dirty="0" sz="950" spc="-3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制御</a:t>
            </a:r>
            <a:r>
              <a:rPr dirty="0" sz="950" spc="5">
                <a:latin typeface="SimSun"/>
                <a:cs typeface="SimSun"/>
              </a:rPr>
              <a:t>の</a:t>
            </a:r>
            <a:r>
              <a:rPr dirty="0" sz="950" spc="-26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72" i="1">
                <a:latin typeface="Verdana"/>
                <a:cs typeface="Verdana"/>
              </a:rPr>
              <a:t>D</a:t>
            </a:r>
            <a:r>
              <a:rPr dirty="0" baseline="-11904" sz="1050" spc="165" i="1">
                <a:latin typeface="Verdana"/>
                <a:cs typeface="Verdana"/>
              </a:rPr>
              <a:t> </a:t>
            </a:r>
            <a:r>
              <a:rPr dirty="0" sz="950" spc="-20">
                <a:latin typeface="SimSun"/>
                <a:cs typeface="SimSun"/>
              </a:rPr>
              <a:t>を設 </a:t>
            </a:r>
            <a:r>
              <a:rPr dirty="0" sz="950" spc="5">
                <a:latin typeface="SimSun"/>
                <a:cs typeface="SimSun"/>
              </a:rPr>
              <a:t>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4919" y="21691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83055" y="2361844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70508" y="2341337"/>
            <a:ext cx="7791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5803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943" y="2682701"/>
            <a:ext cx="1482725" cy="46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95"/>
              </a:spcBef>
            </a:pP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284" i="1">
                <a:latin typeface="Verdana"/>
                <a:cs typeface="Verdana"/>
              </a:rPr>
              <a:t>P</a:t>
            </a:r>
            <a:r>
              <a:rPr dirty="0" baseline="-11904" sz="1050" spc="262" i="1">
                <a:latin typeface="Verdana"/>
                <a:cs typeface="Verdana"/>
              </a:rPr>
              <a:t>D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75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0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0</a:t>
            </a:r>
            <a:r>
              <a:rPr dirty="0" sz="1000" spc="-12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270" i="1">
                <a:latin typeface="Verdana"/>
                <a:cs typeface="Verdana"/>
              </a:rPr>
              <a:t>D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Bookman Old Style"/>
              <a:cs typeface="Bookman Old Style"/>
            </a:endParaRPr>
          </a:p>
          <a:p>
            <a:pPr marL="50800">
              <a:lnSpc>
                <a:spcPct val="100000"/>
              </a:lnSpc>
            </a:pPr>
            <a:r>
              <a:rPr dirty="0" sz="1000" spc="-5">
                <a:latin typeface="cmr10"/>
                <a:cs typeface="cmr10"/>
              </a:rPr>
              <a:t>(1)</a:t>
            </a:r>
            <a:r>
              <a:rPr dirty="0" sz="1000" spc="105">
                <a:latin typeface="cmr10"/>
                <a:cs typeface="cmr10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baseline="-11904" sz="1050" spc="179" i="1">
                <a:latin typeface="Verdana"/>
                <a:cs typeface="Verdana"/>
              </a:rPr>
              <a:t>D</a:t>
            </a:r>
            <a:endParaRPr baseline="-11904" sz="10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6044" y="3264882"/>
            <a:ext cx="1828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制御と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044" y="3555967"/>
            <a:ext cx="2969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制御</a:t>
            </a:r>
            <a:r>
              <a:rPr dirty="0" sz="950" spc="5">
                <a:latin typeface="SimSun"/>
                <a:cs typeface="SimSun"/>
              </a:rPr>
              <a:t>と</a:t>
            </a:r>
            <a:r>
              <a:rPr dirty="0" sz="950" spc="-29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60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制御の開ループ伝達関数のボード線図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644" y="3847051"/>
            <a:ext cx="2586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4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制御と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制御のゲイン交差周波数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-22" i="1">
                <a:latin typeface="Verdana"/>
                <a:cs typeface="Verdana"/>
              </a:rPr>
              <a:t>gc</a:t>
            </a:r>
            <a:endParaRPr baseline="-11904" sz="105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881626" y="1546767"/>
            <a:ext cx="3046730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24500"/>
              </a:lnSpc>
              <a:spcBef>
                <a:spcPts val="95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    </a:t>
            </a:r>
            <a:r>
              <a:rPr dirty="0" sz="1000" spc="-75" b="1">
                <a:latin typeface="Cambria"/>
                <a:cs typeface="Cambria"/>
              </a:rPr>
              <a:t> </a:t>
            </a:r>
            <a:r>
              <a:rPr dirty="0" sz="1000" spc="-5">
                <a:latin typeface="cmr10"/>
                <a:cs typeface="cmr10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]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の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i="1">
                <a:latin typeface="Verdana"/>
                <a:cs typeface="Verdana"/>
              </a:rPr>
              <a:t>P</a:t>
            </a:r>
            <a:r>
              <a:rPr dirty="0" baseline="-11904" sz="1050" i="1">
                <a:latin typeface="Verdana"/>
                <a:cs typeface="Verdana"/>
              </a:rPr>
              <a:t> </a:t>
            </a:r>
            <a:r>
              <a:rPr dirty="0" baseline="-11904" sz="1050" spc="-82" i="1">
                <a:latin typeface="Verdana"/>
                <a:cs typeface="Verdana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40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72" i="1">
                <a:latin typeface="Verdana"/>
                <a:cs typeface="Verdana"/>
              </a:rPr>
              <a:t>D</a:t>
            </a:r>
            <a:r>
              <a:rPr dirty="0" baseline="-11904" sz="1050" i="1">
                <a:latin typeface="Verdana"/>
                <a:cs typeface="Verdana"/>
              </a:rPr>
              <a:t> </a:t>
            </a:r>
            <a:r>
              <a:rPr dirty="0" baseline="-11904" sz="1050" spc="-135" i="1">
                <a:latin typeface="Verdana"/>
                <a:cs typeface="Verdana"/>
              </a:rPr>
              <a:t> </a:t>
            </a:r>
            <a:r>
              <a:rPr dirty="0" sz="950" spc="5">
                <a:latin typeface="SimSun"/>
                <a:cs typeface="SimSun"/>
              </a:rPr>
              <a:t>を用いて，オーバ </a:t>
            </a:r>
            <a:r>
              <a:rPr dirty="0" sz="950" spc="-45">
                <a:latin typeface="SimSun"/>
                <a:cs typeface="SimSun"/>
              </a:rPr>
              <a:t>シュ</a:t>
            </a:r>
            <a:r>
              <a:rPr dirty="0" sz="950" spc="-20">
                <a:latin typeface="SimSun"/>
                <a:cs typeface="SimSun"/>
              </a:rPr>
              <a:t>ートがな</a:t>
            </a:r>
            <a:r>
              <a:rPr dirty="0" sz="950" spc="-45">
                <a:latin typeface="SimSun"/>
                <a:cs typeface="SimSun"/>
              </a:rPr>
              <a:t>く</a:t>
            </a:r>
            <a:r>
              <a:rPr dirty="0" sz="950" spc="-80">
                <a:latin typeface="SimSun"/>
                <a:cs typeface="SimSun"/>
              </a:rPr>
              <a:t>，</a:t>
            </a:r>
            <a:r>
              <a:rPr dirty="0" sz="950" spc="-20">
                <a:latin typeface="SimSun"/>
                <a:cs typeface="SimSun"/>
              </a:rPr>
              <a:t>かつ</a:t>
            </a:r>
            <a:r>
              <a:rPr dirty="0" sz="950" spc="-90">
                <a:latin typeface="SimSun"/>
                <a:cs typeface="SimSun"/>
              </a:rPr>
              <a:t>，</a:t>
            </a:r>
            <a:r>
              <a:rPr dirty="0" sz="950" spc="-20">
                <a:latin typeface="SimSun"/>
                <a:cs typeface="SimSun"/>
              </a:rPr>
              <a:t>定常偏差</a:t>
            </a:r>
            <a:r>
              <a:rPr dirty="0" sz="950" spc="5">
                <a:latin typeface="SimSun"/>
                <a:cs typeface="SimSun"/>
              </a:rPr>
              <a:t>が</a:t>
            </a:r>
            <a:r>
              <a:rPr dirty="0" sz="950" spc="-19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0</a:t>
            </a:r>
            <a:r>
              <a:rPr dirty="0" sz="1000" spc="-55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になるコントロー </a:t>
            </a:r>
            <a:r>
              <a:rPr dirty="0" sz="950" spc="5">
                <a:latin typeface="SimSun"/>
                <a:cs typeface="SimSun"/>
              </a:rPr>
              <a:t>ラ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277" i="1">
                <a:latin typeface="Verdana"/>
                <a:cs typeface="Verdana"/>
              </a:rPr>
              <a:t>P</a:t>
            </a:r>
            <a:r>
              <a:rPr dirty="0" baseline="-11904" sz="1050" spc="165" i="1">
                <a:latin typeface="Verdana"/>
                <a:cs typeface="Verdana"/>
              </a:rPr>
              <a:t>I</a:t>
            </a:r>
            <a:r>
              <a:rPr dirty="0" baseline="-11904" sz="1050" spc="270" i="1">
                <a:latin typeface="Verdana"/>
                <a:cs typeface="Verdana"/>
              </a:rPr>
              <a:t>D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68215" y="2336625"/>
            <a:ext cx="2381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85" i="1">
                <a:latin typeface="Verdana"/>
                <a:cs typeface="Verdana"/>
              </a:rPr>
              <a:t>P</a:t>
            </a:r>
            <a:r>
              <a:rPr dirty="0" sz="700" spc="110" i="1">
                <a:latin typeface="Verdana"/>
                <a:cs typeface="Verdana"/>
              </a:rPr>
              <a:t>I</a:t>
            </a:r>
            <a:r>
              <a:rPr dirty="0" sz="700" spc="114" i="1">
                <a:latin typeface="Verdana"/>
                <a:cs typeface="Verdana"/>
              </a:rPr>
              <a:t>D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05476" y="2336625"/>
            <a:ext cx="1085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14" i="1">
                <a:latin typeface="Verdana"/>
                <a:cs typeface="Verdana"/>
              </a:rPr>
              <a:t>D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34611" y="2195037"/>
            <a:ext cx="1607820" cy="262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43180">
              <a:lnSpc>
                <a:spcPts val="935"/>
              </a:lnSpc>
              <a:spcBef>
                <a:spcPts val="95"/>
              </a:spcBef>
            </a:pPr>
            <a:r>
              <a:rPr dirty="0" sz="1000" spc="90" b="0" i="1">
                <a:latin typeface="Bookman Old Style"/>
                <a:cs typeface="Bookman Old Style"/>
              </a:rPr>
              <a:t>K</a:t>
            </a:r>
            <a:r>
              <a:rPr dirty="0" baseline="-11904" sz="1050" spc="135" i="1">
                <a:latin typeface="Verdana"/>
                <a:cs typeface="Verdana"/>
              </a:rPr>
              <a:t>I</a:t>
            </a:r>
            <a:endParaRPr baseline="-11904" sz="1050">
              <a:latin typeface="Verdana"/>
              <a:cs typeface="Verdana"/>
            </a:endParaRPr>
          </a:p>
          <a:p>
            <a:pPr marL="38100">
              <a:lnSpc>
                <a:spcPts val="935"/>
              </a:lnSpc>
              <a:tabLst>
                <a:tab pos="367030" algn="l"/>
              </a:tabLst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spc="125" b="0" i="1">
                <a:latin typeface="Bookman Old Style"/>
                <a:cs typeface="Bookman Old Style"/>
              </a:rPr>
              <a:t>	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75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0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0</a:t>
            </a:r>
            <a:r>
              <a:rPr dirty="0" sz="1000" spc="-12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endParaRPr sz="1000">
              <a:latin typeface="cmr10"/>
              <a:cs typeface="cmr1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8063" y="238775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578855" y="2367246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0591" y="2597370"/>
            <a:ext cx="453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(1)</a:t>
            </a:r>
            <a:r>
              <a:rPr dirty="0" sz="1000" spc="105">
                <a:latin typeface="cmr10"/>
                <a:cs typeface="cmr10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K</a:t>
            </a:r>
            <a:r>
              <a:rPr dirty="0" baseline="-11904" sz="1050" spc="135" i="1">
                <a:latin typeface="Verdana"/>
                <a:cs typeface="Verdana"/>
              </a:rPr>
              <a:t>I</a:t>
            </a:r>
            <a:endParaRPr baseline="-11904" sz="10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35984" y="2888455"/>
            <a:ext cx="2423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35984" y="3135969"/>
            <a:ext cx="297434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12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</a:t>
            </a:r>
            <a:r>
              <a:rPr dirty="0" sz="950" spc="-8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</a:t>
            </a:r>
            <a:r>
              <a:rPr dirty="0" sz="950" spc="-8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制御の開ループ伝達関数の </a:t>
            </a:r>
            <a:r>
              <a:rPr dirty="0" sz="950" spc="5">
                <a:latin typeface="SimSun"/>
                <a:cs typeface="SimSun"/>
              </a:rPr>
              <a:t>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10584" y="3602640"/>
            <a:ext cx="3027045" cy="44323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dirty="0" sz="1000" spc="-5">
                <a:latin typeface="cmr10"/>
                <a:cs typeface="cmr10"/>
              </a:rPr>
              <a:t>(4)</a:t>
            </a:r>
            <a:r>
              <a:rPr dirty="0" sz="1000" spc="150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45">
                <a:latin typeface="cmr10"/>
                <a:cs typeface="cmr10"/>
              </a:rPr>
              <a:t> </a:t>
            </a:r>
            <a:r>
              <a:rPr dirty="0" sz="950" spc="30">
                <a:latin typeface="SimSun"/>
                <a:cs typeface="SimSun"/>
              </a:rPr>
              <a:t>制御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PD</a:t>
            </a:r>
            <a:r>
              <a:rPr dirty="0" sz="1000" spc="-50">
                <a:latin typeface="cmr10"/>
                <a:cs typeface="cmr10"/>
              </a:rPr>
              <a:t> </a:t>
            </a:r>
            <a:r>
              <a:rPr dirty="0" sz="950" spc="30">
                <a:latin typeface="SimSun"/>
                <a:cs typeface="SimSun"/>
              </a:rPr>
              <a:t>制御</a:t>
            </a:r>
            <a:r>
              <a:rPr dirty="0" sz="950" spc="-5">
                <a:latin typeface="SimSun"/>
                <a:cs typeface="SimSun"/>
              </a:rPr>
              <a:t>，</a:t>
            </a:r>
            <a:r>
              <a:rPr dirty="0" sz="1000" spc="-5">
                <a:latin typeface="cmr10"/>
                <a:cs typeface="cmr10"/>
              </a:rPr>
              <a:t>PID</a:t>
            </a:r>
            <a:r>
              <a:rPr dirty="0" sz="1000" spc="-45">
                <a:latin typeface="cmr10"/>
                <a:cs typeface="cmr10"/>
              </a:rPr>
              <a:t> </a:t>
            </a:r>
            <a:r>
              <a:rPr dirty="0" sz="950" spc="30">
                <a:latin typeface="SimSun"/>
                <a:cs typeface="SimSun"/>
              </a:rPr>
              <a:t>制御のゲイン交差周波数</a:t>
            </a:r>
            <a:endParaRPr sz="950">
              <a:latin typeface="SimSun"/>
              <a:cs typeface="SimSun"/>
            </a:endParaRPr>
          </a:p>
          <a:p>
            <a:pPr marL="261620">
              <a:lnSpc>
                <a:spcPct val="100000"/>
              </a:lnSpc>
              <a:spcBef>
                <a:spcPts val="440"/>
              </a:spcBef>
            </a:pPr>
            <a:r>
              <a:rPr dirty="0" baseline="8333" sz="1500" spc="-67" b="0" i="1">
                <a:latin typeface="Bookman Old Style"/>
                <a:cs typeface="Bookman Old Style"/>
              </a:rPr>
              <a:t>ω</a:t>
            </a:r>
            <a:r>
              <a:rPr dirty="0" sz="700" spc="-45" i="1">
                <a:latin typeface="Verdana"/>
                <a:cs typeface="Verdana"/>
              </a:rPr>
              <a:t>gc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21CE2_f_hw02_prob.dvi</dc:title>
  <dcterms:created xsi:type="dcterms:W3CDTF">2021-10-19T21:58:33Z</dcterms:created>
  <dcterms:modified xsi:type="dcterms:W3CDTF">2021-10-19T21:58:33Z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2021-10-20T00:00:00Z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2021-10-19T00:00:00Z</vt:filetime>
  </property>
</Properties>
</file>