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後期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3</a:t>
            </a:r>
            <a:r>
              <a:rPr dirty="0" sz="1200" spc="-6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5" b="1">
                <a:latin typeface="Rockwell"/>
                <a:cs typeface="Rockwell"/>
              </a:rPr>
              <a:t>202</a:t>
            </a:r>
            <a:r>
              <a:rPr dirty="0" sz="1400" spc="30" b="1">
                <a:latin typeface="Rockwell"/>
                <a:cs typeface="Rockwell"/>
              </a:rPr>
              <a:t>1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年</a:t>
            </a:r>
            <a:r>
              <a:rPr dirty="0" sz="1350" spc="30">
                <a:latin typeface="SimSun"/>
                <a:cs typeface="SimSun"/>
              </a:rPr>
              <a:t>度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25">
                <a:latin typeface="SimSun"/>
                <a:cs typeface="SimSun"/>
              </a:rPr>
              <a:t>制御工</a:t>
            </a:r>
            <a:r>
              <a:rPr dirty="0" sz="1350" spc="30">
                <a:latin typeface="SimSun"/>
                <a:cs typeface="SimSun"/>
              </a:rPr>
              <a:t>学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45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 </a:t>
            </a:r>
            <a:r>
              <a:rPr dirty="0" sz="1400" spc="-160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後</a:t>
            </a:r>
            <a:r>
              <a:rPr dirty="0" sz="1350" spc="30">
                <a:latin typeface="SimSun"/>
                <a:cs typeface="SimSun"/>
              </a:rPr>
              <a:t>期</a:t>
            </a:r>
            <a:r>
              <a:rPr dirty="0" sz="1350" spc="-150">
                <a:latin typeface="SimSun"/>
                <a:cs typeface="SimSun"/>
              </a:rPr>
              <a:t> </a:t>
            </a:r>
            <a:r>
              <a:rPr dirty="0" sz="1350" spc="30">
                <a:latin typeface="SimSun"/>
                <a:cs typeface="SimSun"/>
              </a:rPr>
              <a:t>第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30" b="1">
                <a:latin typeface="Rockwell"/>
                <a:cs typeface="Rockwell"/>
              </a:rPr>
              <a:t>3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5">
                <a:latin typeface="cmr10"/>
                <a:cs typeface="cmr10"/>
              </a:rPr>
              <a:t>5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E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科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950" spc="5">
                <a:latin typeface="SimSun"/>
                <a:cs typeface="SimSun"/>
              </a:rPr>
              <a:t>番号</a:t>
            </a: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 spc="5">
                <a:latin typeface="SimSun"/>
                <a:cs typeface="SimSun"/>
              </a:rPr>
              <a:t>氏名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7087" y="1540340"/>
            <a:ext cx="2995930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8200"/>
              </a:lnSpc>
              <a:spcBef>
                <a:spcPts val="100"/>
              </a:spcBef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105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1]</a:t>
            </a:r>
            <a:r>
              <a:rPr dirty="0" sz="1000" b="1">
                <a:latin typeface="Cambria"/>
                <a:cs typeface="Cambria"/>
              </a:rPr>
              <a:t>   </a:t>
            </a:r>
            <a:r>
              <a:rPr dirty="0" sz="1000" spc="105" b="1">
                <a:latin typeface="Cambria"/>
                <a:cs typeface="Cambria"/>
              </a:rPr>
              <a:t> </a:t>
            </a:r>
            <a:r>
              <a:rPr dirty="0" sz="950" spc="5">
                <a:latin typeface="SimSun"/>
                <a:cs typeface="SimSun"/>
              </a:rPr>
              <a:t>限界感度法を用いて</a:t>
            </a:r>
            <a:r>
              <a:rPr dirty="0" sz="950" spc="-10">
                <a:latin typeface="SimSun"/>
                <a:cs typeface="SimSun"/>
              </a:rPr>
              <a:t>，</a:t>
            </a:r>
            <a:r>
              <a:rPr dirty="0" sz="1000" spc="-85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,</a:t>
            </a:r>
            <a:r>
              <a:rPr dirty="0" sz="1000" spc="-10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I</a:t>
            </a:r>
            <a:r>
              <a:rPr dirty="0" sz="1000" spc="-10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制御，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I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 </a:t>
            </a:r>
            <a:r>
              <a:rPr dirty="0" sz="950" spc="5">
                <a:latin typeface="SimSun"/>
                <a:cs typeface="SimSun"/>
              </a:rPr>
              <a:t>を設計して下記を答えよ。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83055" y="2171344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46351" y="2171344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 h="0">
                <a:moveTo>
                  <a:pt x="0" y="0"/>
                </a:moveTo>
                <a:lnTo>
                  <a:pt x="6126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91972" y="1958252"/>
            <a:ext cx="1644014" cy="37020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629285">
              <a:lnSpc>
                <a:spcPct val="100000"/>
              </a:lnSpc>
              <a:spcBef>
                <a:spcPts val="254"/>
              </a:spcBef>
              <a:tabLst>
                <a:tab pos="1226820" algn="l"/>
              </a:tabLst>
            </a:pPr>
            <a:r>
              <a:rPr dirty="0" sz="1000" spc="-5">
                <a:latin typeface="cmr10"/>
                <a:cs typeface="cmr10"/>
              </a:rPr>
              <a:t>1	9</a:t>
            </a:r>
            <a:endParaRPr sz="1000">
              <a:latin typeface="cmr10"/>
              <a:cs typeface="cmr10"/>
            </a:endParaRPr>
          </a:p>
          <a:p>
            <a:pPr marL="50800">
              <a:lnSpc>
                <a:spcPct val="100000"/>
              </a:lnSpc>
              <a:spcBef>
                <a:spcPts val="155"/>
              </a:spcBef>
            </a:pPr>
            <a:r>
              <a:rPr dirty="0" baseline="38888" sz="1500" spc="52" b="0" i="1">
                <a:latin typeface="Bookman Old Style"/>
                <a:cs typeface="Bookman Old Style"/>
              </a:rPr>
              <a:t>P</a:t>
            </a:r>
            <a:r>
              <a:rPr dirty="0" baseline="38888" sz="1500" spc="-240" b="0" i="1">
                <a:latin typeface="Bookman Old Style"/>
                <a:cs typeface="Bookman Old Style"/>
              </a:rPr>
              <a:t> </a:t>
            </a:r>
            <a:r>
              <a:rPr dirty="0" baseline="38888" sz="1500" spc="-15">
                <a:latin typeface="cmr10"/>
                <a:cs typeface="cmr10"/>
              </a:rPr>
              <a:t>(</a:t>
            </a:r>
            <a:r>
              <a:rPr dirty="0" baseline="38888" sz="1500" spc="-112" b="0" i="1">
                <a:latin typeface="Bookman Old Style"/>
                <a:cs typeface="Bookman Old Style"/>
              </a:rPr>
              <a:t>s</a:t>
            </a:r>
            <a:r>
              <a:rPr dirty="0" baseline="38888" sz="1500" spc="419">
                <a:latin typeface="cmr10"/>
                <a:cs typeface="cmr10"/>
              </a:rPr>
              <a:t>)</a:t>
            </a:r>
            <a:r>
              <a:rPr dirty="0" baseline="38888" sz="1500" spc="-7">
                <a:latin typeface="cmr10"/>
                <a:cs typeface="cmr10"/>
              </a:rPr>
              <a:t>=</a:t>
            </a:r>
            <a:r>
              <a:rPr dirty="0" baseline="38888" sz="1500" spc="82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2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215">
                <a:latin typeface="cmr10"/>
                <a:cs typeface="cmr10"/>
              </a:rPr>
              <a:t>+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5">
                <a:latin typeface="cmr10"/>
                <a:cs typeface="cmr10"/>
              </a:rPr>
              <a:t> </a:t>
            </a:r>
            <a:r>
              <a:rPr dirty="0" baseline="38888" sz="1500" i="1">
                <a:latin typeface="Arial Narrow"/>
                <a:cs typeface="Arial Narrow"/>
              </a:rPr>
              <a:t>·</a:t>
            </a:r>
            <a:r>
              <a:rPr dirty="0" baseline="38888" sz="1500" i="1">
                <a:latin typeface="Arial Narrow"/>
                <a:cs typeface="Arial Narrow"/>
              </a:rPr>
              <a:t> </a:t>
            </a:r>
            <a:r>
              <a:rPr dirty="0" baseline="38888" sz="1500" spc="-165" i="1">
                <a:latin typeface="Arial Narrow"/>
                <a:cs typeface="Arial Narrow"/>
              </a:rPr>
              <a:t> 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baseline="23809" sz="1050" spc="-7">
                <a:latin typeface="Maiandra GD"/>
                <a:cs typeface="Maiandra GD"/>
              </a:rPr>
              <a:t>2</a:t>
            </a:r>
            <a:r>
              <a:rPr dirty="0" baseline="23809" sz="1050" spc="82">
                <a:latin typeface="Maiandra GD"/>
                <a:cs typeface="Maiandra GD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3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215">
                <a:latin typeface="cmr10"/>
                <a:cs typeface="cmr10"/>
              </a:rPr>
              <a:t>+</a:t>
            </a:r>
            <a:r>
              <a:rPr dirty="0" sz="1000" spc="-5">
                <a:latin typeface="cmr10"/>
                <a:cs typeface="cmr10"/>
              </a:rPr>
              <a:t>9</a:t>
            </a:r>
            <a:r>
              <a:rPr dirty="0" sz="1000" spc="-114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0652" y="2373344"/>
            <a:ext cx="19481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限界ゲイン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52" b="0" i="1">
                <a:latin typeface="Bookman Old Style"/>
                <a:cs typeface="Bookman Old Style"/>
              </a:rPr>
              <a:t>u</a:t>
            </a:r>
            <a:r>
              <a:rPr dirty="0" baseline="-11904" sz="1050" b="0" i="1">
                <a:latin typeface="Bookman Old Style"/>
                <a:cs typeface="Bookman Old Style"/>
              </a:rPr>
              <a:t> </a:t>
            </a:r>
            <a:r>
              <a:rPr dirty="0" baseline="-11904" sz="1050" spc="-82" b="0" i="1">
                <a:latin typeface="Bookman Old Style"/>
                <a:cs typeface="Bookman Old Style"/>
              </a:rPr>
              <a:t> </a:t>
            </a:r>
            <a:r>
              <a:rPr dirty="0" sz="950" spc="5">
                <a:latin typeface="SimSun"/>
                <a:cs typeface="SimSun"/>
              </a:rPr>
              <a:t>，限界周期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P</a:t>
            </a:r>
            <a:r>
              <a:rPr dirty="0" baseline="-11904" sz="1050" spc="52" b="0" i="1">
                <a:latin typeface="Bookman Old Style"/>
                <a:cs typeface="Bookman Old Style"/>
              </a:rPr>
              <a:t>u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0644" y="2664427"/>
            <a:ext cx="9975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2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制御の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27" b="0" i="1">
                <a:latin typeface="Bookman Old Style"/>
                <a:cs typeface="Bookman Old Style"/>
              </a:rPr>
              <a:t>P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0644" y="2955510"/>
            <a:ext cx="1314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3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I</a:t>
            </a:r>
            <a:r>
              <a:rPr dirty="0" sz="1000" spc="-9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制御の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2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87" b="0" i="1">
                <a:latin typeface="Bookman Old Style"/>
                <a:cs typeface="Bookman Old Style"/>
              </a:rPr>
              <a:t>I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0644" y="3246594"/>
            <a:ext cx="1711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4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10">
                <a:latin typeface="cmr10"/>
                <a:cs typeface="cmr10"/>
              </a:rPr>
              <a:t>I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制御の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2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-110" b="0" i="1">
                <a:latin typeface="Bookman Old Style"/>
                <a:cs typeface="Bookman Old Style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337" b="0" i="1">
                <a:latin typeface="Bookman Old Style"/>
                <a:cs typeface="Bookman Old Style"/>
              </a:rPr>
              <a:t>I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-110" b="0" i="1">
                <a:latin typeface="Bookman Old Style"/>
                <a:cs typeface="Bookman Old Style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95" b="0" i="1">
                <a:latin typeface="Bookman Old Style"/>
                <a:cs typeface="Bookman Old Style"/>
              </a:rPr>
              <a:t>D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044" y="3537679"/>
            <a:ext cx="2372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5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制御，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I</a:t>
            </a:r>
            <a:r>
              <a:rPr dirty="0" sz="1000" spc="-10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制御，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I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907028" y="1540336"/>
            <a:ext cx="299656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8200"/>
              </a:lnSpc>
              <a:spcBef>
                <a:spcPts val="100"/>
              </a:spcBef>
              <a:tabLst>
                <a:tab pos="588645" algn="l"/>
              </a:tabLst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15">
                <a:latin typeface="SimSun"/>
                <a:cs typeface="SimSun"/>
              </a:rPr>
              <a:t>問</a:t>
            </a:r>
            <a:r>
              <a:rPr dirty="0" sz="950" spc="5">
                <a:latin typeface="SimSun"/>
                <a:cs typeface="SimSun"/>
              </a:rPr>
              <a:t>題</a:t>
            </a:r>
            <a:r>
              <a:rPr dirty="0" sz="950" spc="-210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2]	</a:t>
            </a:r>
            <a:r>
              <a:rPr dirty="0" sz="950" spc="15">
                <a:latin typeface="SimSun"/>
                <a:cs typeface="SimSun"/>
              </a:rPr>
              <a:t>ス</a:t>
            </a:r>
            <a:r>
              <a:rPr dirty="0" sz="950" spc="5">
                <a:latin typeface="SimSun"/>
                <a:cs typeface="SimSun"/>
              </a:rPr>
              <a:t>テッ</a:t>
            </a:r>
            <a:r>
              <a:rPr dirty="0" sz="950" spc="15">
                <a:latin typeface="SimSun"/>
                <a:cs typeface="SimSun"/>
              </a:rPr>
              <a:t>プ応答法を用いて</a:t>
            </a:r>
            <a:r>
              <a:rPr dirty="0" sz="950" spc="-35">
                <a:latin typeface="SimSun"/>
                <a:cs typeface="SimSun"/>
              </a:rPr>
              <a:t>，</a:t>
            </a:r>
            <a:r>
              <a:rPr dirty="0" sz="1000" spc="-35">
                <a:latin typeface="cmr10"/>
                <a:cs typeface="cmr10"/>
              </a:rPr>
              <a:t>P,</a:t>
            </a:r>
            <a:r>
              <a:rPr dirty="0" sz="1000" spc="15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PI</a:t>
            </a:r>
            <a:r>
              <a:rPr dirty="0" sz="1000" spc="-80">
                <a:latin typeface="cmr10"/>
                <a:cs typeface="cmr10"/>
              </a:rPr>
              <a:t> </a:t>
            </a:r>
            <a:r>
              <a:rPr dirty="0" sz="950" spc="15">
                <a:latin typeface="SimSun"/>
                <a:cs typeface="SimSun"/>
              </a:rPr>
              <a:t>制御</a:t>
            </a:r>
            <a:r>
              <a:rPr dirty="0" sz="950" spc="-5">
                <a:latin typeface="SimSun"/>
                <a:cs typeface="SimSun"/>
              </a:rPr>
              <a:t>，</a:t>
            </a:r>
            <a:r>
              <a:rPr dirty="0" sz="1000" spc="-5">
                <a:latin typeface="cmr10"/>
                <a:cs typeface="cmr10"/>
              </a:rPr>
              <a:t>PID </a:t>
            </a:r>
            <a:r>
              <a:rPr dirty="0" sz="1000" spc="-32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制御を設計して下記を答えよ。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12995" y="2171344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76291" y="2171344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 h="0">
                <a:moveTo>
                  <a:pt x="0" y="0"/>
                </a:moveTo>
                <a:lnTo>
                  <a:pt x="6126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121911" y="1958252"/>
            <a:ext cx="1644014" cy="37020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629285">
              <a:lnSpc>
                <a:spcPct val="100000"/>
              </a:lnSpc>
              <a:spcBef>
                <a:spcPts val="254"/>
              </a:spcBef>
              <a:tabLst>
                <a:tab pos="1228725" algn="l"/>
              </a:tabLst>
            </a:pPr>
            <a:r>
              <a:rPr dirty="0" sz="1000" spc="-5">
                <a:latin typeface="cmr10"/>
                <a:cs typeface="cmr10"/>
              </a:rPr>
              <a:t>1	9</a:t>
            </a:r>
            <a:endParaRPr sz="1000">
              <a:latin typeface="cmr10"/>
              <a:cs typeface="cmr10"/>
            </a:endParaRPr>
          </a:p>
          <a:p>
            <a:pPr marL="50800">
              <a:lnSpc>
                <a:spcPct val="100000"/>
              </a:lnSpc>
              <a:spcBef>
                <a:spcPts val="155"/>
              </a:spcBef>
            </a:pPr>
            <a:r>
              <a:rPr dirty="0" baseline="38888" sz="1500" spc="52" b="0" i="1">
                <a:latin typeface="Bookman Old Style"/>
                <a:cs typeface="Bookman Old Style"/>
              </a:rPr>
              <a:t>P</a:t>
            </a:r>
            <a:r>
              <a:rPr dirty="0" baseline="38888" sz="1500" spc="-240" b="0" i="1">
                <a:latin typeface="Bookman Old Style"/>
                <a:cs typeface="Bookman Old Style"/>
              </a:rPr>
              <a:t> </a:t>
            </a:r>
            <a:r>
              <a:rPr dirty="0" baseline="38888" sz="1500" spc="-15">
                <a:latin typeface="cmr10"/>
                <a:cs typeface="cmr10"/>
              </a:rPr>
              <a:t>(</a:t>
            </a:r>
            <a:r>
              <a:rPr dirty="0" baseline="38888" sz="1500" spc="-112" b="0" i="1">
                <a:latin typeface="Bookman Old Style"/>
                <a:cs typeface="Bookman Old Style"/>
              </a:rPr>
              <a:t>s</a:t>
            </a:r>
            <a:r>
              <a:rPr dirty="0" baseline="38888" sz="1500" spc="419">
                <a:latin typeface="cmr10"/>
                <a:cs typeface="cmr10"/>
              </a:rPr>
              <a:t>)</a:t>
            </a:r>
            <a:r>
              <a:rPr dirty="0" baseline="38888" sz="1500" spc="-7">
                <a:latin typeface="cmr10"/>
                <a:cs typeface="cmr10"/>
              </a:rPr>
              <a:t>=</a:t>
            </a:r>
            <a:r>
              <a:rPr dirty="0" baseline="38888" sz="1500" spc="82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2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215">
                <a:latin typeface="cmr10"/>
                <a:cs typeface="cmr10"/>
              </a:rPr>
              <a:t>+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5">
                <a:latin typeface="cmr10"/>
                <a:cs typeface="cmr10"/>
              </a:rPr>
              <a:t> </a:t>
            </a:r>
            <a:r>
              <a:rPr dirty="0" baseline="38888" sz="1500" i="1">
                <a:latin typeface="Arial Narrow"/>
                <a:cs typeface="Arial Narrow"/>
              </a:rPr>
              <a:t>·</a:t>
            </a:r>
            <a:r>
              <a:rPr dirty="0" baseline="38888" sz="1500" i="1">
                <a:latin typeface="Arial Narrow"/>
                <a:cs typeface="Arial Narrow"/>
              </a:rPr>
              <a:t> </a:t>
            </a:r>
            <a:r>
              <a:rPr dirty="0" baseline="38888" sz="1500" spc="-165" i="1">
                <a:latin typeface="Arial Narrow"/>
                <a:cs typeface="Arial Narrow"/>
              </a:rPr>
              <a:t> 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baseline="23809" sz="1050" spc="-7">
                <a:latin typeface="Maiandra GD"/>
                <a:cs typeface="Maiandra GD"/>
              </a:rPr>
              <a:t>2</a:t>
            </a:r>
            <a:r>
              <a:rPr dirty="0" baseline="23809" sz="1050" spc="82">
                <a:latin typeface="Maiandra GD"/>
                <a:cs typeface="Maiandra GD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3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215">
                <a:latin typeface="cmr10"/>
                <a:cs typeface="cmr10"/>
              </a:rPr>
              <a:t>+</a:t>
            </a:r>
            <a:r>
              <a:rPr dirty="0" sz="1000" spc="-5">
                <a:latin typeface="cmr10"/>
                <a:cs typeface="cmr10"/>
              </a:rPr>
              <a:t>9</a:t>
            </a:r>
            <a:r>
              <a:rPr dirty="0" sz="1000" spc="-114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35993" y="2373344"/>
            <a:ext cx="19780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遅れ時間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100" b="0" i="1">
                <a:latin typeface="Bookman Old Style"/>
                <a:cs typeface="Bookman Old Style"/>
              </a:rPr>
              <a:t>L</a:t>
            </a:r>
            <a:r>
              <a:rPr dirty="0" sz="950" spc="-10">
                <a:latin typeface="SimSun"/>
                <a:cs typeface="SimSun"/>
              </a:rPr>
              <a:t>，</a:t>
            </a:r>
            <a:r>
              <a:rPr dirty="0" sz="950" spc="5">
                <a:latin typeface="SimSun"/>
                <a:cs typeface="SimSun"/>
              </a:rPr>
              <a:t>時定数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T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950" spc="-10">
                <a:latin typeface="SimSun"/>
                <a:cs typeface="SimSun"/>
              </a:rPr>
              <a:t>，</a:t>
            </a:r>
            <a:r>
              <a:rPr dirty="0" sz="950" spc="5">
                <a:latin typeface="SimSun"/>
                <a:cs typeface="SimSun"/>
              </a:rPr>
              <a:t>傾き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10592" y="2664426"/>
            <a:ext cx="9975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2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制御の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27" b="0" i="1">
                <a:latin typeface="Bookman Old Style"/>
                <a:cs typeface="Bookman Old Style"/>
              </a:rPr>
              <a:t>P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10584" y="2955510"/>
            <a:ext cx="1314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3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I</a:t>
            </a:r>
            <a:r>
              <a:rPr dirty="0" sz="1000" spc="-9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制御の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2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87" b="0" i="1">
                <a:latin typeface="Bookman Old Style"/>
                <a:cs typeface="Bookman Old Style"/>
              </a:rPr>
              <a:t>I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10584" y="3246594"/>
            <a:ext cx="1711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4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10">
                <a:latin typeface="cmr10"/>
                <a:cs typeface="cmr10"/>
              </a:rPr>
              <a:t>I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制御の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2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-110" b="0" i="1">
                <a:latin typeface="Bookman Old Style"/>
                <a:cs typeface="Bookman Old Style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337" b="0" i="1">
                <a:latin typeface="Bookman Old Style"/>
                <a:cs typeface="Bookman Old Style"/>
              </a:rPr>
              <a:t>I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-110" b="0" i="1">
                <a:latin typeface="Bookman Old Style"/>
                <a:cs typeface="Bookman Old Style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195" b="0" i="1">
                <a:latin typeface="Bookman Old Style"/>
                <a:cs typeface="Bookman Old Style"/>
              </a:rPr>
              <a:t>D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35984" y="3537679"/>
            <a:ext cx="2372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5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制御，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I</a:t>
            </a:r>
            <a:r>
              <a:rPr dirty="0" sz="1000" spc="-10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制御，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I</a:t>
            </a:r>
            <a:r>
              <a:rPr dirty="0" sz="1000" spc="-5">
                <a:latin typeface="cmr10"/>
                <a:cs typeface="cmr10"/>
              </a:rPr>
              <a:t>D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21CE2_f_hw03_prob.dvi</dc:title>
  <dcterms:created xsi:type="dcterms:W3CDTF">2021-10-26T09:31:37Z</dcterms:created>
  <dcterms:modified xsi:type="dcterms:W3CDTF">2021-10-26T09:31:37Z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2021-10-26T00:00:00Z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2021-10-26T00:00:00Z</vt:filetime>
  </property>
</Properties>
</file>