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7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8987" y="853107"/>
            <a:ext cx="6377940" cy="12871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254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後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5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30" b="1">
                <a:latin typeface="Rockwell"/>
                <a:cs typeface="Rockwell"/>
              </a:rPr>
              <a:t>7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3043555">
              <a:lnSpc>
                <a:spcPct val="100000"/>
              </a:lnSpc>
              <a:spcBef>
                <a:spcPts val="1200"/>
              </a:spcBef>
              <a:tabLst>
                <a:tab pos="4401185" algn="l"/>
                <a:tab pos="635190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90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1]</a:t>
            </a:r>
            <a:endParaRPr sz="1000">
              <a:latin typeface="Cambria"/>
              <a:cs typeface="Cambria"/>
            </a:endParaRPr>
          </a:p>
          <a:p>
            <a:pPr marL="50800" marR="3336290" indent="144780">
              <a:lnSpc>
                <a:spcPts val="1500"/>
              </a:lnSpc>
              <a:spcBef>
                <a:spcPts val="80"/>
              </a:spcBef>
            </a:pPr>
            <a:r>
              <a:rPr dirty="0" sz="950" spc="40">
                <a:latin typeface="SimSun"/>
                <a:cs typeface="SimSun"/>
              </a:rPr>
              <a:t>不確か</a:t>
            </a:r>
            <a:r>
              <a:rPr dirty="0" sz="950" spc="5">
                <a:latin typeface="SimSun"/>
                <a:cs typeface="SimSun"/>
              </a:rPr>
              <a:t>さ</a:t>
            </a:r>
            <a:r>
              <a:rPr dirty="0" sz="950" spc="-55">
                <a:latin typeface="SimSun"/>
                <a:cs typeface="SimSun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W</a:t>
            </a:r>
            <a:r>
              <a:rPr dirty="0" baseline="-11904" sz="1050" spc="-22">
                <a:latin typeface="cmbx10"/>
                <a:cs typeface="cmbx10"/>
              </a:rPr>
              <a:t>2</a:t>
            </a:r>
            <a:r>
              <a:rPr dirty="0" sz="1000" spc="-15">
                <a:latin typeface="cmr10"/>
                <a:cs typeface="cmr10"/>
              </a:rPr>
              <a:t>(</a:t>
            </a:r>
            <a:r>
              <a:rPr dirty="0" sz="1000" spc="-15" b="0" i="1">
                <a:latin typeface="Bookman Old Style"/>
                <a:cs typeface="Bookman Old Style"/>
              </a:rPr>
              <a:t>s</a:t>
            </a:r>
            <a:r>
              <a:rPr dirty="0" sz="1000" spc="-15">
                <a:latin typeface="cmr10"/>
                <a:cs typeface="cmr10"/>
              </a:rPr>
              <a:t>)</a:t>
            </a:r>
            <a:r>
              <a:rPr dirty="0" sz="1000" spc="125">
                <a:latin typeface="cmr10"/>
                <a:cs typeface="cmr10"/>
              </a:rPr>
              <a:t> </a:t>
            </a:r>
            <a:r>
              <a:rPr dirty="0" sz="950" spc="40">
                <a:latin typeface="SimSun"/>
                <a:cs typeface="SimSun"/>
              </a:rPr>
              <a:t>を設計して</a:t>
            </a:r>
            <a:r>
              <a:rPr dirty="0" sz="950" spc="-30">
                <a:latin typeface="SimSun"/>
                <a:cs typeface="SimSun"/>
              </a:rPr>
              <a:t>，</a:t>
            </a:r>
            <a:r>
              <a:rPr dirty="0" sz="950" spc="40">
                <a:latin typeface="SimSun"/>
                <a:cs typeface="SimSun"/>
              </a:rPr>
              <a:t>数式とゲイン線図を </a:t>
            </a:r>
            <a:r>
              <a:rPr dirty="0" sz="950" spc="5">
                <a:latin typeface="SimSun"/>
                <a:cs typeface="SimSun"/>
              </a:rPr>
              <a:t>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7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2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083" y="699409"/>
            <a:ext cx="3000375" cy="59563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90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2]</a:t>
            </a:r>
            <a:endParaRPr sz="1000">
              <a:latin typeface="Cambria"/>
              <a:cs typeface="Cambria"/>
            </a:endParaRPr>
          </a:p>
          <a:p>
            <a:pPr marL="12700" marR="5080" indent="144780">
              <a:lnSpc>
                <a:spcPct val="124000"/>
              </a:lnSpc>
              <a:spcBef>
                <a:spcPts val="10"/>
              </a:spcBef>
            </a:pPr>
            <a:r>
              <a:rPr dirty="0" sz="1000" spc="-5">
                <a:latin typeface="cmr10"/>
                <a:cs typeface="cmr10"/>
              </a:rPr>
              <a:t>7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章演習問</a:t>
            </a:r>
            <a:r>
              <a:rPr dirty="0" sz="950" spc="-20">
                <a:latin typeface="SimSun"/>
                <a:cs typeface="SimSun"/>
              </a:rPr>
              <a:t>題</a:t>
            </a:r>
            <a:r>
              <a:rPr dirty="0" sz="950" spc="5">
                <a:latin typeface="SimSun"/>
                <a:cs typeface="SimSun"/>
              </a:rPr>
              <a:t>【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950" spc="-20">
                <a:latin typeface="SimSun"/>
                <a:cs typeface="SimSun"/>
              </a:rPr>
              <a:t>】</a:t>
            </a:r>
            <a:r>
              <a:rPr dirty="0" sz="950" spc="5">
                <a:latin typeface="SimSun"/>
                <a:cs typeface="SimSun"/>
              </a:rPr>
              <a:t>において</a:t>
            </a:r>
            <a:r>
              <a:rPr dirty="0" sz="950" spc="-20">
                <a:latin typeface="SimSun"/>
                <a:cs typeface="SimSun"/>
              </a:rPr>
              <a:t>，</a:t>
            </a:r>
            <a:r>
              <a:rPr dirty="0" sz="950" spc="5">
                <a:latin typeface="SimSun"/>
                <a:cs typeface="SimSun"/>
              </a:rPr>
              <a:t>ロバスト性能を満たさ ない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200" b="0" i="1">
                <a:latin typeface="Bookman Old Style"/>
                <a:cs typeface="Bookman Old Style"/>
              </a:rPr>
              <a:t>K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を求め下記を描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0751" y="1422225"/>
            <a:ext cx="2984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7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7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dirty="0" u="sng" sz="7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700" spc="-10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1</a:t>
            </a:r>
            <a:r>
              <a:rPr dirty="0" u="sng" sz="700" spc="80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 </a:t>
            </a:r>
            <a:endParaRPr sz="700">
              <a:latin typeface="cmbx10"/>
              <a:cs typeface="cmbx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5503" y="1527380"/>
            <a:ext cx="34607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1050" spc="104" b="0" i="1">
                <a:latin typeface="Bookman Old Style"/>
                <a:cs typeface="Bookman Old Style"/>
              </a:rPr>
              <a:t>W</a:t>
            </a:r>
            <a:r>
              <a:rPr dirty="0" sz="500" spc="-10">
                <a:latin typeface="lcmssb8"/>
                <a:cs typeface="lcmssb8"/>
              </a:rPr>
              <a:t>2</a:t>
            </a:r>
            <a:r>
              <a:rPr dirty="0" sz="500" spc="-185">
                <a:latin typeface="lcmssb8"/>
                <a:cs typeface="lcmssb8"/>
              </a:rPr>
              <a:t> </a:t>
            </a:r>
            <a:r>
              <a:rPr dirty="0" baseline="7936" sz="1050" spc="-7">
                <a:latin typeface="cmbx10"/>
                <a:cs typeface="cmbx10"/>
              </a:rPr>
              <a:t>(</a:t>
            </a:r>
            <a:r>
              <a:rPr dirty="0" baseline="7936" sz="1050" spc="-15" b="0" i="1">
                <a:latin typeface="Bookman Old Style"/>
                <a:cs typeface="Bookman Old Style"/>
              </a:rPr>
              <a:t>s</a:t>
            </a:r>
            <a:r>
              <a:rPr dirty="0" baseline="7936" sz="1050" spc="-7">
                <a:latin typeface="cmbx10"/>
                <a:cs typeface="cmbx10"/>
              </a:rPr>
              <a:t>)</a:t>
            </a:r>
            <a:endParaRPr baseline="7936" sz="1050">
              <a:latin typeface="cmbx10"/>
              <a:cs typeface="cmbx1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6044" y="1440641"/>
            <a:ext cx="11391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83945" algn="l"/>
              </a:tabLst>
            </a:pPr>
            <a:r>
              <a:rPr dirty="0" baseline="2777" sz="1500" spc="-15">
                <a:latin typeface="cmr10"/>
                <a:cs typeface="cmr10"/>
              </a:rPr>
              <a:t>(</a:t>
            </a:r>
            <a:r>
              <a:rPr dirty="0" baseline="2777" sz="1500">
                <a:latin typeface="cmr10"/>
                <a:cs typeface="cmr10"/>
              </a:rPr>
              <a:t>1</a:t>
            </a:r>
            <a:r>
              <a:rPr dirty="0" baseline="2777" sz="1500" spc="-7">
                <a:latin typeface="cmr10"/>
                <a:cs typeface="cmr10"/>
              </a:rPr>
              <a:t>)</a:t>
            </a:r>
            <a:r>
              <a:rPr dirty="0" baseline="2777" sz="1500" spc="232">
                <a:latin typeface="cmr10"/>
                <a:cs typeface="cmr10"/>
              </a:rPr>
              <a:t> </a:t>
            </a:r>
            <a:r>
              <a:rPr dirty="0" baseline="2777" sz="1500" i="1">
                <a:latin typeface="Times New Roman"/>
                <a:cs typeface="Times New Roman"/>
              </a:rPr>
              <a:t>|</a:t>
            </a:r>
            <a:r>
              <a:rPr dirty="0" baseline="2777" sz="1500" spc="-30" b="0" i="1">
                <a:latin typeface="Bookman Old Style"/>
                <a:cs typeface="Bookman Old Style"/>
              </a:rPr>
              <a:t>T</a:t>
            </a:r>
            <a:r>
              <a:rPr dirty="0" baseline="2777" sz="1500" spc="-225" b="0" i="1">
                <a:latin typeface="Bookman Old Style"/>
                <a:cs typeface="Bookman Old Style"/>
              </a:rPr>
              <a:t> </a:t>
            </a:r>
            <a:r>
              <a:rPr dirty="0" baseline="2777" sz="1500" spc="-15">
                <a:latin typeface="cmr10"/>
                <a:cs typeface="cmr10"/>
              </a:rPr>
              <a:t>(</a:t>
            </a:r>
            <a:r>
              <a:rPr dirty="0" baseline="2777" sz="1500" spc="-112" b="0" i="1">
                <a:latin typeface="Bookman Old Style"/>
                <a:cs typeface="Bookman Old Style"/>
              </a:rPr>
              <a:t>s</a:t>
            </a:r>
            <a:r>
              <a:rPr dirty="0" baseline="2777" sz="1500" spc="-15">
                <a:latin typeface="cmr10"/>
                <a:cs typeface="cmr10"/>
              </a:rPr>
              <a:t>)</a:t>
            </a:r>
            <a:r>
              <a:rPr dirty="0" baseline="2777" sz="1500" i="1">
                <a:latin typeface="Times New Roman"/>
                <a:cs typeface="Times New Roman"/>
              </a:rPr>
              <a:t>|</a:t>
            </a:r>
            <a:r>
              <a:rPr dirty="0" baseline="2777" sz="1500" spc="-15" i="1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SimSun"/>
                <a:cs typeface="SimSun"/>
              </a:rPr>
              <a:t>と</a:t>
            </a:r>
            <a:r>
              <a:rPr dirty="0" baseline="2923" sz="1425" spc="-352">
                <a:latin typeface="SimSun"/>
                <a:cs typeface="SimSun"/>
              </a:rPr>
              <a:t> </a:t>
            </a:r>
            <a:r>
              <a:rPr dirty="0" sz="1000" spc="-5">
                <a:latin typeface="Bahnschrift"/>
                <a:cs typeface="Bahnschrift"/>
              </a:rPr>
              <a:t>1</a:t>
            </a:r>
            <a:r>
              <a:rPr dirty="0" sz="1000">
                <a:latin typeface="Bahnschrift"/>
                <a:cs typeface="Bahnschrift"/>
              </a:rPr>
              <a:t>	</a:t>
            </a:r>
            <a:r>
              <a:rPr dirty="0" sz="1000" spc="-5">
                <a:latin typeface="Bahnschrift"/>
                <a:cs typeface="Bahnschrift"/>
              </a:rPr>
              <a:t>1</a:t>
            </a:r>
            <a:endParaRPr sz="1000">
              <a:latin typeface="Bahnschrift"/>
              <a:cs typeface="Bahnschrif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3131" y="1763601"/>
            <a:ext cx="2984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7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7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dirty="0" u="sng" sz="700" spc="-10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1</a:t>
            </a:r>
            <a:r>
              <a:rPr dirty="0" u="sng" sz="700" spc="70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 </a:t>
            </a:r>
            <a:endParaRPr sz="700">
              <a:latin typeface="cmbx10"/>
              <a:cs typeface="cmbx1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7883" y="1870280"/>
            <a:ext cx="34798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1050" spc="104" b="0" i="1">
                <a:latin typeface="Bookman Old Style"/>
                <a:cs typeface="Bookman Old Style"/>
              </a:rPr>
              <a:t>W</a:t>
            </a:r>
            <a:r>
              <a:rPr dirty="0" sz="500" spc="-10">
                <a:latin typeface="lcmssb8"/>
                <a:cs typeface="lcmssb8"/>
              </a:rPr>
              <a:t>1</a:t>
            </a:r>
            <a:r>
              <a:rPr dirty="0" sz="500" spc="-175">
                <a:latin typeface="lcmssb8"/>
                <a:cs typeface="lcmssb8"/>
              </a:rPr>
              <a:t> </a:t>
            </a:r>
            <a:r>
              <a:rPr dirty="0" baseline="7936" sz="1050" spc="-7">
                <a:latin typeface="cmbx10"/>
                <a:cs typeface="cmbx10"/>
              </a:rPr>
              <a:t>(</a:t>
            </a:r>
            <a:r>
              <a:rPr dirty="0" baseline="7936" sz="1050" spc="-15" b="0" i="1">
                <a:latin typeface="Bookman Old Style"/>
                <a:cs typeface="Bookman Old Style"/>
              </a:rPr>
              <a:t>s</a:t>
            </a:r>
            <a:r>
              <a:rPr dirty="0" baseline="7936" sz="1050" spc="-7">
                <a:latin typeface="cmbx10"/>
                <a:cs typeface="cmbx10"/>
              </a:rPr>
              <a:t>)</a:t>
            </a:r>
            <a:endParaRPr baseline="7936" sz="1050">
              <a:latin typeface="cmbx10"/>
              <a:cs typeface="cmbx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6052" y="1782023"/>
            <a:ext cx="1131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6325" algn="l"/>
              </a:tabLst>
            </a:pPr>
            <a:r>
              <a:rPr dirty="0" baseline="2777" sz="1500" spc="-15">
                <a:latin typeface="cmr10"/>
                <a:cs typeface="cmr10"/>
              </a:rPr>
              <a:t>(</a:t>
            </a:r>
            <a:r>
              <a:rPr dirty="0" baseline="2777" sz="1500">
                <a:latin typeface="cmr10"/>
                <a:cs typeface="cmr10"/>
              </a:rPr>
              <a:t>2</a:t>
            </a:r>
            <a:r>
              <a:rPr dirty="0" baseline="2777" sz="1500" spc="-7">
                <a:latin typeface="cmr10"/>
                <a:cs typeface="cmr10"/>
              </a:rPr>
              <a:t>)</a:t>
            </a:r>
            <a:r>
              <a:rPr dirty="0" baseline="2777" sz="1500" spc="232">
                <a:latin typeface="cmr10"/>
                <a:cs typeface="cmr10"/>
              </a:rPr>
              <a:t> </a:t>
            </a:r>
            <a:r>
              <a:rPr dirty="0" baseline="2777" sz="1500" i="1">
                <a:latin typeface="Times New Roman"/>
                <a:cs typeface="Times New Roman"/>
              </a:rPr>
              <a:t>|</a:t>
            </a:r>
            <a:r>
              <a:rPr dirty="0" baseline="2777" sz="1500" spc="44" b="0" i="1">
                <a:latin typeface="Bookman Old Style"/>
                <a:cs typeface="Bookman Old Style"/>
              </a:rPr>
              <a:t>S</a:t>
            </a:r>
            <a:r>
              <a:rPr dirty="0" baseline="2777" sz="1500" spc="-15">
                <a:latin typeface="cmr10"/>
                <a:cs typeface="cmr10"/>
              </a:rPr>
              <a:t>(</a:t>
            </a:r>
            <a:r>
              <a:rPr dirty="0" baseline="2777" sz="1500" spc="-112" b="0" i="1">
                <a:latin typeface="Bookman Old Style"/>
                <a:cs typeface="Bookman Old Style"/>
              </a:rPr>
              <a:t>s</a:t>
            </a:r>
            <a:r>
              <a:rPr dirty="0" baseline="2777" sz="1500" spc="-15">
                <a:latin typeface="cmr10"/>
                <a:cs typeface="cmr10"/>
              </a:rPr>
              <a:t>)</a:t>
            </a:r>
            <a:r>
              <a:rPr dirty="0" baseline="2777" sz="1500" i="1">
                <a:latin typeface="Times New Roman"/>
                <a:cs typeface="Times New Roman"/>
              </a:rPr>
              <a:t>|</a:t>
            </a:r>
            <a:r>
              <a:rPr dirty="0" baseline="2777" sz="1500" i="1">
                <a:latin typeface="Times New Roman"/>
                <a:cs typeface="Times New Roman"/>
              </a:rPr>
              <a:t> </a:t>
            </a:r>
            <a:r>
              <a:rPr dirty="0" baseline="2923" sz="1425" spc="7">
                <a:latin typeface="SimSun"/>
                <a:cs typeface="SimSun"/>
              </a:rPr>
              <a:t>と</a:t>
            </a:r>
            <a:r>
              <a:rPr dirty="0" baseline="2923" sz="1425" spc="-352">
                <a:latin typeface="SimSun"/>
                <a:cs typeface="SimSun"/>
              </a:rPr>
              <a:t> </a:t>
            </a:r>
            <a:r>
              <a:rPr dirty="0" sz="1000" spc="-5">
                <a:latin typeface="Bahnschrift"/>
                <a:cs typeface="Bahnschrift"/>
              </a:rPr>
              <a:t>1</a:t>
            </a:r>
            <a:r>
              <a:rPr dirty="0" sz="1000">
                <a:latin typeface="Bahnschrift"/>
                <a:cs typeface="Bahnschrift"/>
              </a:rPr>
              <a:t>	</a:t>
            </a:r>
            <a:r>
              <a:rPr dirty="0" sz="1000" spc="-5">
                <a:latin typeface="Bahnschrift"/>
                <a:cs typeface="Bahnschrift"/>
              </a:rPr>
              <a:t>1</a:t>
            </a:r>
            <a:endParaRPr sz="1000">
              <a:latin typeface="Bahnschrift"/>
              <a:cs typeface="Bahnschrif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649" y="2067008"/>
            <a:ext cx="24765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3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25" b="0" i="1">
                <a:latin typeface="Bookman Old Style"/>
                <a:cs typeface="Bookman Old Style"/>
              </a:rPr>
              <a:t>W</a:t>
            </a:r>
            <a:r>
              <a:rPr dirty="0" baseline="-11904" sz="1050" spc="67">
                <a:latin typeface="cmbx10"/>
                <a:cs typeface="cmbx10"/>
              </a:rPr>
              <a:t>1</a:t>
            </a:r>
            <a:r>
              <a:rPr dirty="0" sz="1000" spc="3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950" spc="5">
                <a:latin typeface="SimSun"/>
                <a:cs typeface="SimSun"/>
              </a:rPr>
              <a:t>と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25" b="0" i="1">
                <a:latin typeface="Bookman Old Style"/>
                <a:cs typeface="Bookman Old Style"/>
              </a:rPr>
              <a:t>W</a:t>
            </a:r>
            <a:r>
              <a:rPr dirty="0" baseline="-11904" sz="1050" spc="67">
                <a:latin typeface="cmbx10"/>
                <a:cs typeface="cmbx10"/>
              </a:rPr>
              <a:t>2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950" spc="5">
                <a:latin typeface="SimSun"/>
                <a:cs typeface="SimSun"/>
              </a:rPr>
              <a:t>と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25" b="0" i="1">
                <a:latin typeface="Bookman Old Style"/>
                <a:cs typeface="Bookman Old Style"/>
              </a:rPr>
              <a:t>W</a:t>
            </a:r>
            <a:r>
              <a:rPr dirty="0" baseline="-11904" sz="1050" spc="67">
                <a:latin typeface="cmbx10"/>
                <a:cs typeface="cmbx10"/>
              </a:rPr>
              <a:t>1</a:t>
            </a:r>
            <a:r>
              <a:rPr dirty="0" sz="1000" spc="3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25" b="0" i="1">
                <a:latin typeface="Bookman Old Style"/>
                <a:cs typeface="Bookman Old Style"/>
              </a:rPr>
              <a:t>W</a:t>
            </a:r>
            <a:r>
              <a:rPr dirty="0" baseline="-11904" sz="1050" spc="67">
                <a:latin typeface="cmbx10"/>
                <a:cs typeface="cmbx10"/>
              </a:rPr>
              <a:t>2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21CE2_f_hw07_prob.dvi</dc:title>
  <dcterms:created xsi:type="dcterms:W3CDTF">2021-12-15T00:15:15Z</dcterms:created>
  <dcterms:modified xsi:type="dcterms:W3CDTF">2021-12-15T00:15:15Z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2021-12-15T00:00:00Z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2021-12-15T00:00:00Z</vt:filetime>
  </property>
</Properties>
</file>