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後期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9</a:t>
            </a:r>
            <a:r>
              <a:rPr dirty="0" sz="1200" spc="-6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5" b="1">
                <a:latin typeface="Rockwell"/>
                <a:cs typeface="Rockwell"/>
              </a:rPr>
              <a:t>202</a:t>
            </a:r>
            <a:r>
              <a:rPr dirty="0" sz="1400" spc="30" b="1">
                <a:latin typeface="Rockwell"/>
                <a:cs typeface="Rockwell"/>
              </a:rPr>
              <a:t>1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年</a:t>
            </a:r>
            <a:r>
              <a:rPr dirty="0" sz="1350" spc="30">
                <a:latin typeface="SimSun"/>
                <a:cs typeface="SimSun"/>
              </a:rPr>
              <a:t>度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25">
                <a:latin typeface="SimSun"/>
                <a:cs typeface="SimSun"/>
              </a:rPr>
              <a:t>制御工</a:t>
            </a:r>
            <a:r>
              <a:rPr dirty="0" sz="1350" spc="30">
                <a:latin typeface="SimSun"/>
                <a:cs typeface="SimSun"/>
              </a:rPr>
              <a:t>学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45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 </a:t>
            </a:r>
            <a:r>
              <a:rPr dirty="0" sz="1400" spc="-160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後</a:t>
            </a:r>
            <a:r>
              <a:rPr dirty="0" sz="1350" spc="30">
                <a:latin typeface="SimSun"/>
                <a:cs typeface="SimSun"/>
              </a:rPr>
              <a:t>期</a:t>
            </a:r>
            <a:r>
              <a:rPr dirty="0" sz="1350" spc="-150">
                <a:latin typeface="SimSun"/>
                <a:cs typeface="SimSun"/>
              </a:rPr>
              <a:t> </a:t>
            </a:r>
            <a:r>
              <a:rPr dirty="0" sz="1350" spc="30">
                <a:latin typeface="SimSun"/>
                <a:cs typeface="SimSun"/>
              </a:rPr>
              <a:t>第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30" b="1">
                <a:latin typeface="Rockwell"/>
                <a:cs typeface="Rockwell"/>
              </a:rPr>
              <a:t>9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5">
                <a:latin typeface="cmr10"/>
                <a:cs typeface="cmr10"/>
              </a:rPr>
              <a:t>5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E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科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950" spc="5">
                <a:latin typeface="SimSun"/>
                <a:cs typeface="SimSun"/>
              </a:rPr>
              <a:t>番号</a:t>
            </a: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 spc="5">
                <a:latin typeface="SimSun"/>
                <a:cs typeface="SimSun"/>
              </a:rPr>
              <a:t>氏名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7087" y="158390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5" b="1">
                <a:latin typeface="Georgia"/>
                <a:cs typeface="Georgia"/>
              </a:rPr>
              <a:t>[</a:t>
            </a:r>
            <a:r>
              <a:rPr dirty="0" sz="950" spc="5">
                <a:latin typeface="SimSun"/>
                <a:cs typeface="SimSun"/>
              </a:rPr>
              <a:t>ステップ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-25" b="1">
                <a:latin typeface="Georgia"/>
                <a:cs typeface="Georgia"/>
              </a:rPr>
              <a:t>1]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648" y="1837849"/>
            <a:ext cx="3095625" cy="594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1620" marR="30480" indent="-224154">
              <a:lnSpc>
                <a:spcPct val="1245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spc="100" b="0" i="1">
                <a:latin typeface="Bookman Old Style"/>
                <a:cs typeface="Bookman Old Style"/>
              </a:rPr>
              <a:t>L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65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-55">
                <a:latin typeface="cmr10"/>
                <a:cs typeface="cmr10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60">
                <a:latin typeface="Eras Medium ITC"/>
                <a:cs typeface="Eras Medium ITC"/>
              </a:rPr>
              <a:t>2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-7">
                <a:latin typeface="Eras Medium ITC"/>
                <a:cs typeface="Eras Medium ITC"/>
              </a:rPr>
              <a:t>2</a:t>
            </a:r>
            <a:r>
              <a:rPr dirty="0" baseline="-11904" sz="1050">
                <a:latin typeface="Eras Medium ITC"/>
                <a:cs typeface="Eras Medium ITC"/>
              </a:rPr>
              <a:t> </a:t>
            </a:r>
            <a:r>
              <a:rPr dirty="0" baseline="-11904" sz="1050" spc="-44">
                <a:latin typeface="Eras Medium ITC"/>
                <a:cs typeface="Eras Medium ITC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-55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950" spc="-45">
                <a:latin typeface="SimSun"/>
                <a:cs typeface="SimSun"/>
              </a:rPr>
              <a:t>のゲイン交差周波</a:t>
            </a:r>
            <a:r>
              <a:rPr dirty="0" sz="950" spc="5">
                <a:latin typeface="SimSun"/>
                <a:cs typeface="SimSun"/>
              </a:rPr>
              <a:t>数</a:t>
            </a:r>
            <a:r>
              <a:rPr dirty="0" sz="950" spc="-260">
                <a:latin typeface="SimSun"/>
                <a:cs typeface="SimSun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ω</a:t>
            </a:r>
            <a:r>
              <a:rPr dirty="0" baseline="-11904" sz="1050" spc="30" b="0" i="1">
                <a:latin typeface="Bookman Old Style"/>
                <a:cs typeface="Bookman Old Style"/>
              </a:rPr>
              <a:t>g</a:t>
            </a:r>
            <a:r>
              <a:rPr dirty="0" baseline="-11904" sz="1050" spc="82" b="0" i="1">
                <a:latin typeface="Bookman Old Style"/>
                <a:cs typeface="Bookman Old Style"/>
              </a:rPr>
              <a:t>c</a:t>
            </a:r>
            <a:r>
              <a:rPr dirty="0" sz="950" spc="5">
                <a:latin typeface="SimSun"/>
                <a:cs typeface="SimSun"/>
              </a:rPr>
              <a:t>， 位相余裕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M</a:t>
            </a:r>
            <a:r>
              <a:rPr dirty="0" sz="10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を求め，位相余裕が性能を満たすよ うな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-7">
                <a:latin typeface="Eras Medium ITC"/>
                <a:cs typeface="Eras Medium ITC"/>
              </a:rPr>
              <a:t>2</a:t>
            </a:r>
            <a:r>
              <a:rPr dirty="0" baseline="-11904" sz="1050">
                <a:latin typeface="Eras Medium ITC"/>
                <a:cs typeface="Eras Medium ITC"/>
              </a:rPr>
              <a:t> </a:t>
            </a:r>
            <a:r>
              <a:rPr dirty="0" baseline="-11904" sz="1050" spc="30">
                <a:latin typeface="Eras Medium ITC"/>
                <a:cs typeface="Eras Medium ITC"/>
              </a:rPr>
              <a:t> </a:t>
            </a:r>
            <a:r>
              <a:rPr dirty="0" sz="950" spc="5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087" y="6004134"/>
            <a:ext cx="3003550" cy="60071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dirty="0" sz="1000" spc="-125" b="1">
                <a:latin typeface="Georgia"/>
                <a:cs typeface="Georgia"/>
              </a:rPr>
              <a:t>[</a:t>
            </a:r>
            <a:r>
              <a:rPr dirty="0" sz="950" spc="5">
                <a:latin typeface="SimSun"/>
                <a:cs typeface="SimSun"/>
              </a:rPr>
              <a:t>ステップ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-110" b="1">
                <a:latin typeface="Georgia"/>
                <a:cs typeface="Georgia"/>
              </a:rPr>
              <a:t>2]</a:t>
            </a:r>
            <a:r>
              <a:rPr dirty="0" sz="1000" spc="-90" b="1">
                <a:latin typeface="Georgia"/>
                <a:cs typeface="Georgia"/>
              </a:rPr>
              <a:t>[</a:t>
            </a:r>
            <a:r>
              <a:rPr dirty="0" sz="950" spc="5">
                <a:latin typeface="SimSun"/>
                <a:cs typeface="SimSun"/>
              </a:rPr>
              <a:t>ステップ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-95" b="1">
                <a:latin typeface="Georgia"/>
                <a:cs typeface="Georgia"/>
              </a:rPr>
              <a:t>3]</a:t>
            </a:r>
            <a:endParaRPr sz="1000">
              <a:latin typeface="Georgia"/>
              <a:cs typeface="Georgia"/>
            </a:endParaRPr>
          </a:p>
          <a:p>
            <a:pPr marL="12700" marR="5080" indent="144780">
              <a:lnSpc>
                <a:spcPct val="127200"/>
              </a:lnSpc>
              <a:spcBef>
                <a:spcPts val="25"/>
              </a:spcBef>
            </a:pPr>
            <a:r>
              <a:rPr dirty="0" sz="950" spc="15">
                <a:latin typeface="SimSun"/>
                <a:cs typeface="SimSun"/>
              </a:rPr>
              <a:t>速度偏差定数を求めて</a:t>
            </a:r>
            <a:r>
              <a:rPr dirty="0" sz="950" spc="-30">
                <a:latin typeface="SimSun"/>
                <a:cs typeface="SimSun"/>
              </a:rPr>
              <a:t>，</a:t>
            </a:r>
            <a:r>
              <a:rPr dirty="0" sz="950" spc="15">
                <a:latin typeface="SimSun"/>
                <a:cs typeface="SimSun"/>
              </a:rPr>
              <a:t>性能を満たすために必要な </a:t>
            </a:r>
            <a:r>
              <a:rPr dirty="0" sz="950" spc="5">
                <a:latin typeface="SimSun"/>
                <a:cs typeface="SimSun"/>
              </a:rPr>
              <a:t>ゲインを求めて</a:t>
            </a:r>
            <a:r>
              <a:rPr dirty="0" sz="950" spc="-5">
                <a:latin typeface="SimSun"/>
                <a:cs typeface="SimSun"/>
              </a:rPr>
              <a:t>，</a:t>
            </a:r>
            <a:r>
              <a:rPr dirty="0" sz="1000" spc="-5" b="0" i="1">
                <a:latin typeface="Bookman Old Style"/>
                <a:cs typeface="Bookman Old Style"/>
              </a:rPr>
              <a:t>α</a:t>
            </a:r>
            <a:r>
              <a:rPr dirty="0" sz="1000" spc="40" b="0" i="1">
                <a:latin typeface="Bookman Old Style"/>
                <a:cs typeface="Bookman Old Style"/>
              </a:rPr>
              <a:t> </a:t>
            </a:r>
            <a:r>
              <a:rPr dirty="0" sz="950" spc="5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7087" y="8126442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5" b="1">
                <a:latin typeface="Georgia"/>
                <a:cs typeface="Georgia"/>
              </a:rPr>
              <a:t>[</a:t>
            </a:r>
            <a:r>
              <a:rPr dirty="0" sz="950" spc="5">
                <a:latin typeface="SimSun"/>
                <a:cs typeface="SimSun"/>
              </a:rPr>
              <a:t>ステップ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-105" b="1">
                <a:latin typeface="Georgia"/>
                <a:cs typeface="Georgia"/>
              </a:rPr>
              <a:t>4]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6468" y="8316942"/>
            <a:ext cx="2903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50" spc="5">
                <a:latin typeface="SimSun"/>
                <a:cs typeface="SimSun"/>
              </a:rPr>
              <a:t>折点角周波数</a:t>
            </a:r>
            <a:r>
              <a:rPr dirty="0" sz="950" spc="-175">
                <a:latin typeface="SimSun"/>
                <a:cs typeface="SimSun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ω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65">
                <a:latin typeface="cmr10"/>
                <a:cs typeface="cmr10"/>
              </a:rPr>
              <a:t> </a:t>
            </a:r>
            <a:r>
              <a:rPr dirty="0" u="sng" baseline="31746" sz="1050" spc="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1746" sz="1050" spc="-7">
                <a:uFill>
                  <a:solidFill>
                    <a:srgbClr val="000000"/>
                  </a:solidFill>
                </a:uFill>
                <a:latin typeface="Eras Medium ITC"/>
                <a:cs typeface="Eras Medium ITC"/>
              </a:rPr>
              <a:t>1</a:t>
            </a:r>
            <a:r>
              <a:rPr dirty="0" u="sng" baseline="31746" sz="1050" spc="89">
                <a:uFill>
                  <a:solidFill>
                    <a:srgbClr val="000000"/>
                  </a:solidFill>
                </a:uFill>
                <a:latin typeface="Eras Medium ITC"/>
                <a:cs typeface="Eras Medium ITC"/>
              </a:rPr>
              <a:t> </a:t>
            </a:r>
            <a:r>
              <a:rPr dirty="0" baseline="31746" sz="1050">
                <a:latin typeface="Eras Medium ITC"/>
                <a:cs typeface="Eras Medium ITC"/>
              </a:rPr>
              <a:t> </a:t>
            </a:r>
            <a:r>
              <a:rPr dirty="0" baseline="31746" sz="1050" spc="120">
                <a:latin typeface="Eras Medium ITC"/>
                <a:cs typeface="Eras Medium ITC"/>
              </a:rPr>
              <a:t> </a:t>
            </a:r>
            <a:r>
              <a:rPr dirty="0" sz="950" spc="5">
                <a:latin typeface="SimSun"/>
                <a:cs typeface="SimSun"/>
              </a:rPr>
              <a:t>をゲイン交差周波数より</a:t>
            </a:r>
            <a:r>
              <a:rPr dirty="0" sz="950" spc="-190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10">
                <a:latin typeface="cmr10"/>
                <a:cs typeface="cmr10"/>
              </a:rPr>
              <a:t>d</a:t>
            </a:r>
            <a:r>
              <a:rPr dirty="0" sz="1000" spc="-5">
                <a:latin typeface="cmr10"/>
                <a:cs typeface="cmr10"/>
              </a:rPr>
              <a:t>ec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1687" y="8411288"/>
            <a:ext cx="2606040" cy="2724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3975">
              <a:lnSpc>
                <a:spcPts val="790"/>
              </a:lnSpc>
              <a:spcBef>
                <a:spcPts val="95"/>
              </a:spcBef>
            </a:pPr>
            <a:r>
              <a:rPr dirty="0" baseline="7936" sz="1050" spc="30" b="0" i="1">
                <a:latin typeface="Bookman Old Style"/>
                <a:cs typeface="Bookman Old Style"/>
              </a:rPr>
              <a:t>T</a:t>
            </a:r>
            <a:r>
              <a:rPr dirty="0" sz="500" spc="20">
                <a:latin typeface="cmsy9"/>
                <a:cs typeface="cmsy9"/>
              </a:rPr>
              <a:t>2</a:t>
            </a:r>
            <a:endParaRPr sz="500">
              <a:latin typeface="cmsy9"/>
              <a:cs typeface="cmsy9"/>
            </a:endParaRPr>
          </a:p>
          <a:p>
            <a:pPr algn="ctr">
              <a:lnSpc>
                <a:spcPts val="1150"/>
              </a:lnSpc>
            </a:pPr>
            <a:r>
              <a:rPr dirty="0" sz="950" spc="5">
                <a:latin typeface="SimSun"/>
                <a:cs typeface="SimSun"/>
              </a:rPr>
              <a:t>程度下になるようにするための</a:t>
            </a:r>
            <a:r>
              <a:rPr dirty="0" sz="950" spc="-165">
                <a:latin typeface="SimSun"/>
                <a:cs typeface="SimSun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T</a:t>
            </a:r>
            <a:r>
              <a:rPr dirty="0" baseline="-11904" sz="1050" spc="-7">
                <a:latin typeface="Eras Medium ITC"/>
                <a:cs typeface="Eras Medium ITC"/>
              </a:rPr>
              <a:t>2</a:t>
            </a:r>
            <a:r>
              <a:rPr dirty="0" baseline="-11904" sz="1050">
                <a:latin typeface="Eras Medium ITC"/>
                <a:cs typeface="Eras Medium ITC"/>
              </a:rPr>
              <a:t> </a:t>
            </a:r>
            <a:r>
              <a:rPr dirty="0" baseline="-11904" sz="1050" spc="44">
                <a:latin typeface="Eras Medium ITC"/>
                <a:cs typeface="Eras Medium ITC"/>
              </a:rPr>
              <a:t> </a:t>
            </a:r>
            <a:r>
              <a:rPr dirty="0" sz="950" spc="5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67944" y="3094194"/>
            <a:ext cx="6353175" cy="13296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967105">
              <a:lnSpc>
                <a:spcPct val="100000"/>
              </a:lnSpc>
              <a:spcBef>
                <a:spcPts val="95"/>
              </a:spcBef>
            </a:pPr>
            <a:r>
              <a:rPr dirty="0" sz="1000" spc="5" b="1">
                <a:latin typeface="Georgia"/>
                <a:cs typeface="Georgia"/>
              </a:rPr>
              <a:t>[CHECK]</a:t>
            </a:r>
            <a:endParaRPr sz="1000">
              <a:latin typeface="Georgia"/>
              <a:cs typeface="Georgia"/>
            </a:endParaRPr>
          </a:p>
          <a:p>
            <a:pPr algn="just" marL="3604260" marR="17780" indent="-224154">
              <a:lnSpc>
                <a:spcPct val="124500"/>
              </a:lnSpc>
              <a:spcBef>
                <a:spcPts val="800"/>
              </a:spcBef>
              <a:buSzPct val="105263"/>
              <a:buFont typeface="cmr10"/>
              <a:buAutoNum type="arabicParenBoth"/>
              <a:tabLst>
                <a:tab pos="3604895" algn="l"/>
              </a:tabLst>
            </a:pPr>
            <a:r>
              <a:rPr dirty="0" sz="950" spc="65">
                <a:latin typeface="SimSun"/>
                <a:cs typeface="SimSun"/>
              </a:rPr>
              <a:t>コントローラがない場合の位置と速度の応答を 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5">
                <a:latin typeface="SimSun"/>
                <a:cs typeface="SimSun"/>
              </a:rPr>
              <a:t>。</a:t>
            </a:r>
            <a:r>
              <a:rPr dirty="0" sz="1000" spc="-5">
                <a:latin typeface="cmr10"/>
                <a:cs typeface="cmr10"/>
              </a:rPr>
              <a:t>(dataplot.m</a:t>
            </a:r>
            <a:r>
              <a:rPr dirty="0" sz="1000" spc="235">
                <a:latin typeface="cmr10"/>
                <a:cs typeface="cmr10"/>
              </a:rPr>
              <a:t> </a:t>
            </a:r>
            <a:r>
              <a:rPr dirty="0" sz="950" spc="65">
                <a:latin typeface="SimSun"/>
                <a:cs typeface="SimSun"/>
              </a:rPr>
              <a:t>を実行して</a:t>
            </a:r>
            <a:r>
              <a:rPr dirty="0" sz="950" spc="-5">
                <a:latin typeface="SimSun"/>
                <a:cs typeface="SimSun"/>
              </a:rPr>
              <a:t>，</a:t>
            </a:r>
            <a:r>
              <a:rPr dirty="0" sz="1000" spc="-5">
                <a:latin typeface="cmr10"/>
                <a:cs typeface="cmr10"/>
              </a:rPr>
              <a:t>NoControlPosi- </a:t>
            </a:r>
            <a:r>
              <a:rPr dirty="0" sz="1000" spc="-320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tion.png,</a:t>
            </a:r>
            <a:r>
              <a:rPr dirty="0" sz="1000">
                <a:latin typeface="cmr10"/>
                <a:cs typeface="cmr10"/>
              </a:rPr>
              <a:t> </a:t>
            </a:r>
            <a:r>
              <a:rPr dirty="0" sz="1000" spc="-15">
                <a:latin typeface="cmr10"/>
                <a:cs typeface="cmr10"/>
              </a:rPr>
              <a:t>NoControlVelocity.png</a:t>
            </a:r>
            <a:r>
              <a:rPr dirty="0" sz="1000" spc="-2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を貼る</a:t>
            </a:r>
            <a:r>
              <a:rPr dirty="0" sz="950" spc="-10">
                <a:latin typeface="SimSun"/>
                <a:cs typeface="SimSun"/>
              </a:rPr>
              <a:t>。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  <a:p>
            <a:pPr marL="274320" marR="3351529" indent="-224154">
              <a:lnSpc>
                <a:spcPct val="125000"/>
              </a:lnSpc>
              <a:spcBef>
                <a:spcPts val="790"/>
              </a:spcBef>
              <a:buSzPct val="105263"/>
              <a:buFont typeface="cmr10"/>
              <a:buAutoNum type="arabicParenBoth"/>
              <a:tabLst>
                <a:tab pos="274955" algn="l"/>
              </a:tabLst>
            </a:pPr>
            <a:r>
              <a:rPr dirty="0" sz="950" spc="-10">
                <a:latin typeface="SimSun"/>
                <a:cs typeface="SimSun"/>
              </a:rPr>
              <a:t>設計し</a:t>
            </a:r>
            <a:r>
              <a:rPr dirty="0" sz="950" spc="5">
                <a:latin typeface="SimSun"/>
                <a:cs typeface="SimSun"/>
              </a:rPr>
              <a:t>た</a:t>
            </a:r>
            <a:r>
              <a:rPr dirty="0" sz="950" spc="-27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-7">
                <a:latin typeface="Eras Medium ITC"/>
                <a:cs typeface="Eras Medium ITC"/>
              </a:rPr>
              <a:t>2</a:t>
            </a:r>
            <a:r>
              <a:rPr dirty="0" baseline="-11904" sz="1050" spc="112">
                <a:latin typeface="Eras Medium ITC"/>
                <a:cs typeface="Eras Medium ITC"/>
              </a:rPr>
              <a:t> </a:t>
            </a:r>
            <a:r>
              <a:rPr dirty="0" sz="950" spc="-10">
                <a:latin typeface="SimSun"/>
                <a:cs typeface="SimSun"/>
              </a:rPr>
              <a:t>のときのゲイン交差周波</a:t>
            </a:r>
            <a:r>
              <a:rPr dirty="0" sz="950" spc="5">
                <a:latin typeface="SimSun"/>
                <a:cs typeface="SimSun"/>
              </a:rPr>
              <a:t>数</a:t>
            </a:r>
            <a:r>
              <a:rPr dirty="0" sz="950" spc="-210">
                <a:latin typeface="SimSun"/>
                <a:cs typeface="SimSun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ω</a:t>
            </a:r>
            <a:r>
              <a:rPr dirty="0" baseline="-11904" sz="1050" spc="30" b="0" i="1">
                <a:latin typeface="Bookman Old Style"/>
                <a:cs typeface="Bookman Old Style"/>
              </a:rPr>
              <a:t>g</a:t>
            </a:r>
            <a:r>
              <a:rPr dirty="0" baseline="-11904" sz="1050" spc="82" b="0" i="1">
                <a:latin typeface="Bookman Old Style"/>
                <a:cs typeface="Bookman Old Style"/>
              </a:rPr>
              <a:t>c</a:t>
            </a:r>
            <a:r>
              <a:rPr dirty="0" sz="950" spc="-55">
                <a:latin typeface="SimSun"/>
                <a:cs typeface="SimSun"/>
              </a:rPr>
              <a:t>，</a:t>
            </a:r>
            <a:r>
              <a:rPr dirty="0" sz="950" spc="-10">
                <a:latin typeface="SimSun"/>
                <a:cs typeface="SimSun"/>
              </a:rPr>
              <a:t>位</a:t>
            </a:r>
            <a:r>
              <a:rPr dirty="0" sz="950" spc="5">
                <a:latin typeface="SimSun"/>
                <a:cs typeface="SimSun"/>
              </a:rPr>
              <a:t>相 余裕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M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81628" y="1546763"/>
            <a:ext cx="3049905" cy="40386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dirty="0" sz="1000" spc="-125" b="1">
                <a:latin typeface="Georgia"/>
                <a:cs typeface="Georgia"/>
              </a:rPr>
              <a:t>[</a:t>
            </a:r>
            <a:r>
              <a:rPr dirty="0" sz="950" spc="5">
                <a:latin typeface="SimSun"/>
                <a:cs typeface="SimSun"/>
              </a:rPr>
              <a:t>ステップ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-80" b="1">
                <a:latin typeface="Georgia"/>
                <a:cs typeface="Georgia"/>
              </a:rPr>
              <a:t>5]</a:t>
            </a:r>
            <a:endParaRPr sz="1000">
              <a:latin typeface="Georgia"/>
              <a:cs typeface="Georgia"/>
            </a:endParaRPr>
          </a:p>
          <a:p>
            <a:pPr marL="182880">
              <a:lnSpc>
                <a:spcPct val="100000"/>
              </a:lnSpc>
              <a:spcBef>
                <a:spcPts val="290"/>
              </a:spcBef>
            </a:pPr>
            <a:r>
              <a:rPr dirty="0" sz="950" spc="15">
                <a:latin typeface="SimSun"/>
                <a:cs typeface="SimSun"/>
              </a:rPr>
              <a:t>設計パラメー</a:t>
            </a:r>
            <a:r>
              <a:rPr dirty="0" sz="950" spc="5">
                <a:latin typeface="SimSun"/>
                <a:cs typeface="SimSun"/>
              </a:rPr>
              <a:t>タ</a:t>
            </a:r>
            <a:r>
              <a:rPr dirty="0" sz="950" spc="-120">
                <a:latin typeface="SimSun"/>
                <a:cs typeface="SimSu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K</a:t>
            </a:r>
            <a:r>
              <a:rPr dirty="0" baseline="-11904" sz="1050" spc="67">
                <a:latin typeface="Eras Medium ITC"/>
                <a:cs typeface="Eras Medium ITC"/>
              </a:rPr>
              <a:t>2</a:t>
            </a:r>
            <a:r>
              <a:rPr dirty="0" sz="1000" spc="45" b="0" i="1">
                <a:latin typeface="Bookman Old Style"/>
                <a:cs typeface="Bookman Old Style"/>
              </a:rPr>
              <a:t>,</a:t>
            </a:r>
            <a:r>
              <a:rPr dirty="0" sz="1000" spc="235" b="0" i="1">
                <a:latin typeface="Bookman Old Style"/>
                <a:cs typeface="Bookman Old Styl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α</a:t>
            </a:r>
            <a:r>
              <a:rPr dirty="0" baseline="-11904" sz="1050" spc="7">
                <a:latin typeface="Eras Medium ITC"/>
                <a:cs typeface="Eras Medium ITC"/>
              </a:rPr>
              <a:t>2</a:t>
            </a:r>
            <a:r>
              <a:rPr dirty="0" sz="1000" spc="5" b="0" i="1">
                <a:latin typeface="Bookman Old Style"/>
                <a:cs typeface="Bookman Old Style"/>
              </a:rPr>
              <a:t>,</a:t>
            </a:r>
            <a:r>
              <a:rPr dirty="0" sz="1000" spc="235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T</a:t>
            </a:r>
            <a:r>
              <a:rPr dirty="0" baseline="-11904" sz="1050" spc="-15">
                <a:latin typeface="Eras Medium ITC"/>
                <a:cs typeface="Eras Medium ITC"/>
              </a:rPr>
              <a:t>2</a:t>
            </a:r>
            <a:r>
              <a:rPr dirty="0" baseline="-11904" sz="1050" spc="352">
                <a:latin typeface="Eras Medium ITC"/>
                <a:cs typeface="Eras Medium ITC"/>
              </a:rPr>
              <a:t> </a:t>
            </a:r>
            <a:r>
              <a:rPr dirty="0" sz="950" spc="15">
                <a:latin typeface="SimSun"/>
                <a:cs typeface="SimSun"/>
              </a:rPr>
              <a:t>を入れて</a:t>
            </a:r>
            <a:r>
              <a:rPr dirty="0" sz="950" spc="-10">
                <a:latin typeface="SimSun"/>
                <a:cs typeface="SimSun"/>
              </a:rPr>
              <a:t>，</a:t>
            </a:r>
            <a:r>
              <a:rPr dirty="0" sz="950" spc="15">
                <a:latin typeface="SimSun"/>
                <a:cs typeface="SimSun"/>
              </a:rPr>
              <a:t>ゲイン交差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82515" y="2019632"/>
            <a:ext cx="1250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20" b="0" i="1">
                <a:latin typeface="Bookman Old Style"/>
                <a:cs typeface="Bookman Old Style"/>
              </a:rPr>
              <a:t>gc</a:t>
            </a:r>
            <a:endParaRPr sz="700">
              <a:latin typeface="Bookman Old Style"/>
              <a:cs typeface="Bookman Old Styl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07023" y="1963379"/>
            <a:ext cx="2085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5">
                <a:latin typeface="SimSun"/>
                <a:cs typeface="SimSun"/>
              </a:rPr>
              <a:t>周波数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ω</a:t>
            </a:r>
            <a:r>
              <a:rPr dirty="0" sz="1000" b="0" i="1">
                <a:latin typeface="Bookman Old Style"/>
                <a:cs typeface="Bookman Old Style"/>
              </a:rPr>
              <a:t>  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950" spc="5">
                <a:latin typeface="SimSun"/>
                <a:cs typeface="SimSun"/>
              </a:rPr>
              <a:t>，位相余</a:t>
            </a:r>
            <a:r>
              <a:rPr dirty="0" sz="950" spc="229">
                <a:latin typeface="SimSun"/>
                <a:cs typeface="SimSun"/>
              </a:rPr>
              <a:t>裕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M</a:t>
            </a:r>
            <a:r>
              <a:rPr dirty="0" sz="1000" spc="-9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35990" y="4997665"/>
            <a:ext cx="30187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(2)</a:t>
            </a:r>
            <a:r>
              <a:rPr dirty="0" sz="1000" spc="150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コントローラがない場合の定常速度偏差を答えよ。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35984" y="6191922"/>
            <a:ext cx="2971165" cy="59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36220" marR="5080" indent="-224154">
              <a:lnSpc>
                <a:spcPct val="125000"/>
              </a:lnSpc>
              <a:spcBef>
                <a:spcPts val="100"/>
              </a:spcBef>
            </a:pPr>
            <a:r>
              <a:rPr dirty="0" sz="1000" spc="-5">
                <a:latin typeface="cmr10"/>
                <a:cs typeface="cmr10"/>
              </a:rPr>
              <a:t>(3)</a:t>
            </a:r>
            <a:r>
              <a:rPr dirty="0" sz="1000" spc="140">
                <a:latin typeface="cmr10"/>
                <a:cs typeface="cmr10"/>
              </a:rPr>
              <a:t> </a:t>
            </a:r>
            <a:r>
              <a:rPr dirty="0" sz="950" spc="65">
                <a:latin typeface="SimSun"/>
                <a:cs typeface="SimSun"/>
              </a:rPr>
              <a:t>位相遅れ補償を使用したときの位置と速度の応 </a:t>
            </a:r>
            <a:r>
              <a:rPr dirty="0" sz="950" spc="5">
                <a:latin typeface="SimSun"/>
                <a:cs typeface="SimSun"/>
              </a:rPr>
              <a:t>答を描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-10">
                <a:latin typeface="SimSun"/>
                <a:cs typeface="SimSun"/>
              </a:rPr>
              <a:t>。</a:t>
            </a:r>
            <a:r>
              <a:rPr dirty="0" sz="1000" spc="-5">
                <a:latin typeface="cmr10"/>
                <a:cs typeface="cmr10"/>
              </a:rPr>
              <a:t>(dataplot.m</a:t>
            </a:r>
            <a:r>
              <a:rPr dirty="0" sz="10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を実行して</a:t>
            </a:r>
            <a:r>
              <a:rPr dirty="0" sz="950" spc="-10">
                <a:latin typeface="SimSun"/>
                <a:cs typeface="SimSun"/>
              </a:rPr>
              <a:t>，</a:t>
            </a:r>
            <a:r>
              <a:rPr dirty="0" sz="1000" spc="-10">
                <a:latin typeface="cmr10"/>
                <a:cs typeface="cmr10"/>
              </a:rPr>
              <a:t>ControlPosi- </a:t>
            </a:r>
            <a:r>
              <a:rPr dirty="0" sz="1000" spc="-320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tion.png, </a:t>
            </a:r>
            <a:r>
              <a:rPr dirty="0" sz="1000" spc="-15">
                <a:latin typeface="cmr10"/>
                <a:cs typeface="cmr10"/>
              </a:rPr>
              <a:t>ControlVelocity.png</a:t>
            </a:r>
            <a:r>
              <a:rPr dirty="0" sz="1000" spc="-2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を貼る。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35998" y="7797828"/>
            <a:ext cx="2965450" cy="41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marR="5080" indent="-224154">
              <a:lnSpc>
                <a:spcPct val="129200"/>
              </a:lnSpc>
              <a:spcBef>
                <a:spcPts val="100"/>
              </a:spcBef>
            </a:pPr>
            <a:r>
              <a:rPr dirty="0" sz="1000" spc="-5">
                <a:latin typeface="cmr10"/>
                <a:cs typeface="cmr10"/>
              </a:rPr>
              <a:t>(4)</a:t>
            </a:r>
            <a:r>
              <a:rPr dirty="0" sz="1000" spc="145">
                <a:latin typeface="cmr10"/>
                <a:cs typeface="cmr10"/>
              </a:rPr>
              <a:t> </a:t>
            </a:r>
            <a:r>
              <a:rPr dirty="0" sz="950" spc="15">
                <a:latin typeface="SimSun"/>
                <a:cs typeface="SimSun"/>
              </a:rPr>
              <a:t>位相遅れ補償を使用したときの定常速度偏差を答 </a:t>
            </a:r>
            <a:r>
              <a:rPr dirty="0" sz="950" spc="5">
                <a:latin typeface="SimSun"/>
                <a:cs typeface="SimSun"/>
              </a:rPr>
              <a:t>えよ。</a:t>
            </a:r>
            <a:endParaRPr sz="9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21CE2_f_hw09_prob.dvi</dc:title>
  <dcterms:created xsi:type="dcterms:W3CDTF">2021-12-21T23:08:28Z</dcterms:created>
  <dcterms:modified xsi:type="dcterms:W3CDTF">2021-12-21T23:08:28Z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2021-12-22T00:00:00Z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2021-12-21T00:00:00Z</vt:filetime>
  </property>
</Properties>
</file>