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後期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10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5">
                <a:latin typeface="Georgia"/>
                <a:cs typeface="Georgia"/>
              </a:rPr>
              <a:t>1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0211" y="853107"/>
            <a:ext cx="495427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5" b="1">
                <a:latin typeface="Rockwell"/>
                <a:cs typeface="Rockwell"/>
              </a:rPr>
              <a:t>202</a:t>
            </a:r>
            <a:r>
              <a:rPr dirty="0" sz="1400" spc="30" b="1">
                <a:latin typeface="Rockwell"/>
                <a:cs typeface="Rockwell"/>
              </a:rPr>
              <a:t>1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年</a:t>
            </a:r>
            <a:r>
              <a:rPr dirty="0" sz="1350" spc="30">
                <a:latin typeface="SimSun"/>
                <a:cs typeface="SimSun"/>
              </a:rPr>
              <a:t>度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25">
                <a:latin typeface="SimSun"/>
                <a:cs typeface="SimSun"/>
              </a:rPr>
              <a:t>制御工</a:t>
            </a:r>
            <a:r>
              <a:rPr dirty="0" sz="1350" spc="30">
                <a:latin typeface="SimSun"/>
                <a:cs typeface="SimSun"/>
              </a:rPr>
              <a:t>学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45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 </a:t>
            </a:r>
            <a:r>
              <a:rPr dirty="0" sz="1400" spc="-160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後</a:t>
            </a:r>
            <a:r>
              <a:rPr dirty="0" sz="1350" spc="30">
                <a:latin typeface="SimSun"/>
                <a:cs typeface="SimSun"/>
              </a:rPr>
              <a:t>期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30">
                <a:latin typeface="SimSun"/>
                <a:cs typeface="SimSun"/>
              </a:rPr>
              <a:t>第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25" b="1">
                <a:latin typeface="Rockwell"/>
                <a:cs typeface="Rockwell"/>
              </a:rPr>
              <a:t>1</a:t>
            </a:r>
            <a:r>
              <a:rPr dirty="0" sz="1400" spc="30" b="1">
                <a:latin typeface="Rockwell"/>
                <a:cs typeface="Rockwell"/>
              </a:rPr>
              <a:t>0</a:t>
            </a:r>
            <a:r>
              <a:rPr dirty="0" sz="1400" spc="-114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632585">
              <a:lnSpc>
                <a:spcPct val="100000"/>
              </a:lnSpc>
              <a:spcBef>
                <a:spcPts val="1200"/>
              </a:spcBef>
              <a:tabLst>
                <a:tab pos="2990215" algn="l"/>
                <a:tab pos="4940935" algn="l"/>
              </a:tabLst>
            </a:pPr>
            <a:r>
              <a:rPr dirty="0" sz="1000" spc="-35">
                <a:latin typeface="Georgia"/>
                <a:cs typeface="Georgia"/>
              </a:rPr>
              <a:t>5</a:t>
            </a:r>
            <a:r>
              <a:rPr dirty="0" sz="1000">
                <a:latin typeface="Georgia"/>
                <a:cs typeface="Georgia"/>
              </a:rPr>
              <a:t> </a:t>
            </a:r>
            <a:r>
              <a:rPr dirty="0" sz="950" spc="5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20">
                <a:latin typeface="Georgia"/>
                <a:cs typeface="Georgia"/>
              </a:rPr>
              <a:t>E</a:t>
            </a:r>
            <a:r>
              <a:rPr dirty="0" sz="1000" spc="10">
                <a:latin typeface="Georgia"/>
                <a:cs typeface="Georgia"/>
              </a:rPr>
              <a:t> </a:t>
            </a:r>
            <a:r>
              <a:rPr dirty="0" sz="950" spc="5">
                <a:latin typeface="SimSun"/>
                <a:cs typeface="SimSun"/>
              </a:rPr>
              <a:t>科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950" spc="5">
                <a:latin typeface="SimSun"/>
                <a:cs typeface="SimSun"/>
              </a:rPr>
              <a:t>番号</a:t>
            </a: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 spc="5">
                <a:latin typeface="SimSun"/>
                <a:cs typeface="SimSun"/>
              </a:rPr>
              <a:t>氏名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7087" y="158390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 b="1">
                <a:latin typeface="Times New Roman"/>
                <a:cs typeface="Times New Roman"/>
              </a:rPr>
              <a:t>[</a:t>
            </a:r>
            <a:r>
              <a:rPr dirty="0" sz="950" spc="5">
                <a:latin typeface="SimSun"/>
                <a:cs typeface="SimSun"/>
              </a:rPr>
              <a:t>ステップ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25" b="1">
                <a:latin typeface="Times New Roman"/>
                <a:cs typeface="Times New Roman"/>
              </a:rPr>
              <a:t>1]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3126" y="1831419"/>
            <a:ext cx="2949575" cy="40894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9"/>
              </a:spcBef>
            </a:pPr>
            <a:r>
              <a:rPr dirty="0" sz="1000" spc="30">
                <a:latin typeface="Georgia"/>
                <a:cs typeface="Georgia"/>
              </a:rPr>
              <a:t>(</a:t>
            </a:r>
            <a:r>
              <a:rPr dirty="0" sz="1000" spc="45">
                <a:latin typeface="Georgia"/>
                <a:cs typeface="Georgia"/>
              </a:rPr>
              <a:t>1</a:t>
            </a:r>
            <a:r>
              <a:rPr dirty="0" sz="1000" spc="10">
                <a:latin typeface="Georgia"/>
                <a:cs typeface="Georgia"/>
              </a:rPr>
              <a:t>)</a:t>
            </a:r>
            <a:r>
              <a:rPr dirty="0" sz="1000">
                <a:latin typeface="Georgia"/>
                <a:cs typeface="Georgia"/>
              </a:rPr>
              <a:t> </a:t>
            </a:r>
            <a:r>
              <a:rPr dirty="0" sz="1000" spc="15">
                <a:latin typeface="Georgia"/>
                <a:cs typeface="Georgia"/>
              </a:rPr>
              <a:t> </a:t>
            </a:r>
            <a:r>
              <a:rPr dirty="0" sz="950" spc="15">
                <a:latin typeface="SimSun"/>
                <a:cs typeface="SimSun"/>
              </a:rPr>
              <a:t>速応性が性能仕</a:t>
            </a:r>
            <a:r>
              <a:rPr dirty="0" sz="950" spc="5">
                <a:latin typeface="SimSun"/>
                <a:cs typeface="SimSun"/>
              </a:rPr>
              <a:t>様</a:t>
            </a:r>
            <a:r>
              <a:rPr dirty="0" sz="950" spc="-190">
                <a:latin typeface="SimSun"/>
                <a:cs typeface="SimSun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ω</a:t>
            </a:r>
            <a:r>
              <a:rPr dirty="0" baseline="-11904" sz="1050" spc="30" b="0" i="1">
                <a:latin typeface="Bookman Old Style"/>
                <a:cs typeface="Bookman Old Style"/>
              </a:rPr>
              <a:t>g</a:t>
            </a:r>
            <a:r>
              <a:rPr dirty="0" baseline="-11904" sz="1050" spc="7" b="0" i="1">
                <a:latin typeface="Bookman Old Style"/>
                <a:cs typeface="Bookman Old Style"/>
              </a:rPr>
              <a:t>c</a:t>
            </a:r>
            <a:r>
              <a:rPr dirty="0" baseline="-11904" sz="1050" b="0" i="1">
                <a:latin typeface="Bookman Old Style"/>
                <a:cs typeface="Bookman Old Style"/>
              </a:rPr>
              <a:t>  </a:t>
            </a:r>
            <a:r>
              <a:rPr dirty="0" sz="1000" spc="225" i="1">
                <a:latin typeface="Times New Roman"/>
                <a:cs typeface="Times New Roman"/>
              </a:rPr>
              <a:t>≥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125" i="1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Georgia"/>
                <a:cs typeface="Georgia"/>
              </a:rPr>
              <a:t>2</a:t>
            </a:r>
            <a:r>
              <a:rPr dirty="0" sz="1000" spc="-95">
                <a:latin typeface="Georgia"/>
                <a:cs typeface="Georgia"/>
              </a:rPr>
              <a:t>0</a:t>
            </a:r>
            <a:r>
              <a:rPr dirty="0" sz="1000">
                <a:latin typeface="Georgia"/>
                <a:cs typeface="Georgia"/>
              </a:rPr>
              <a:t> </a:t>
            </a:r>
            <a:r>
              <a:rPr dirty="0" sz="1000" spc="-95">
                <a:latin typeface="Georgia"/>
                <a:cs typeface="Georgia"/>
              </a:rPr>
              <a:t> </a:t>
            </a:r>
            <a:r>
              <a:rPr dirty="0" sz="950" spc="15">
                <a:latin typeface="SimSun"/>
                <a:cs typeface="SimSun"/>
              </a:rPr>
              <a:t>を満たすよう</a:t>
            </a:r>
            <a:r>
              <a:rPr dirty="0" sz="950" spc="5">
                <a:latin typeface="SimSun"/>
                <a:cs typeface="SimSun"/>
              </a:rPr>
              <a:t>に</a:t>
            </a:r>
            <a:r>
              <a:rPr dirty="0" sz="950" spc="-8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-60" b="0">
                <a:latin typeface="Bookman Old Style"/>
                <a:cs typeface="Bookman Old Style"/>
              </a:rPr>
              <a:t>1</a:t>
            </a:r>
            <a:endParaRPr baseline="-11904" sz="1050">
              <a:latin typeface="Bookman Old Style"/>
              <a:cs typeface="Bookman Old Style"/>
            </a:endParaRPr>
          </a:p>
          <a:p>
            <a:pPr marL="263525">
              <a:lnSpc>
                <a:spcPct val="100000"/>
              </a:lnSpc>
              <a:spcBef>
                <a:spcPts val="335"/>
              </a:spcBef>
            </a:pPr>
            <a:r>
              <a:rPr dirty="0" sz="950" spc="5">
                <a:latin typeface="SimSun"/>
                <a:cs typeface="SimSun"/>
              </a:rPr>
              <a:t>を設計してその値を答えよ。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3127" y="3133254"/>
            <a:ext cx="295529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3525" marR="30480" indent="-226060">
              <a:lnSpc>
                <a:spcPct val="125000"/>
              </a:lnSpc>
              <a:spcBef>
                <a:spcPts val="100"/>
              </a:spcBef>
            </a:pPr>
            <a:r>
              <a:rPr dirty="0" sz="1000" spc="-25">
                <a:latin typeface="Georgia"/>
                <a:cs typeface="Georgia"/>
              </a:rPr>
              <a:t>(</a:t>
            </a:r>
            <a:r>
              <a:rPr dirty="0" sz="1000" spc="-25">
                <a:latin typeface="Georgia"/>
                <a:cs typeface="Georgia"/>
              </a:rPr>
              <a:t>2</a:t>
            </a:r>
            <a:r>
              <a:rPr dirty="0" sz="1000" spc="10">
                <a:latin typeface="Georgia"/>
                <a:cs typeface="Georgia"/>
              </a:rPr>
              <a:t>)</a:t>
            </a:r>
            <a:r>
              <a:rPr dirty="0" sz="1000">
                <a:latin typeface="Georgia"/>
                <a:cs typeface="Georgia"/>
              </a:rPr>
              <a:t> </a:t>
            </a:r>
            <a:r>
              <a:rPr dirty="0" sz="1000" spc="15">
                <a:latin typeface="Georgia"/>
                <a:cs typeface="Georgia"/>
              </a:rPr>
              <a:t> </a:t>
            </a:r>
            <a:r>
              <a:rPr dirty="0" sz="950" spc="5">
                <a:latin typeface="SimSun"/>
                <a:cs typeface="SimSun"/>
              </a:rPr>
              <a:t>設計した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-60" b="0">
                <a:latin typeface="Bookman Old Style"/>
                <a:cs typeface="Bookman Old Style"/>
              </a:rPr>
              <a:t>1</a:t>
            </a:r>
            <a:r>
              <a:rPr dirty="0" baseline="-11904" sz="1050" b="0">
                <a:latin typeface="Bookman Old Style"/>
                <a:cs typeface="Bookman Old Style"/>
              </a:rPr>
              <a:t> </a:t>
            </a:r>
            <a:r>
              <a:rPr dirty="0" baseline="-11904" sz="1050" spc="-120" b="0">
                <a:latin typeface="Bookman Old Style"/>
                <a:cs typeface="Bookman Old Style"/>
              </a:rPr>
              <a:t> </a:t>
            </a:r>
            <a:r>
              <a:rPr dirty="0" sz="950" spc="5">
                <a:latin typeface="SimSun"/>
                <a:cs typeface="SimSun"/>
              </a:rPr>
              <a:t>のときのゲイン交差周波数</a:t>
            </a:r>
            <a:r>
              <a:rPr dirty="0" sz="950" spc="-165">
                <a:latin typeface="SimSun"/>
                <a:cs typeface="SimSun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ω</a:t>
            </a:r>
            <a:r>
              <a:rPr dirty="0" baseline="-11904" sz="1050" spc="30" b="0" i="1">
                <a:latin typeface="Bookman Old Style"/>
                <a:cs typeface="Bookman Old Style"/>
              </a:rPr>
              <a:t>g</a:t>
            </a:r>
            <a:r>
              <a:rPr dirty="0" baseline="-11904" sz="1050" spc="82" b="0" i="1">
                <a:latin typeface="Bookman Old Style"/>
                <a:cs typeface="Bookman Old Style"/>
              </a:rPr>
              <a:t>c</a:t>
            </a:r>
            <a:r>
              <a:rPr dirty="0" sz="950" spc="5">
                <a:latin typeface="SimSun"/>
                <a:cs typeface="SimSun"/>
              </a:rPr>
              <a:t>，位 相余裕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-75">
                <a:latin typeface="Georgia"/>
                <a:cs typeface="Georgia"/>
              </a:rPr>
              <a:t>P</a:t>
            </a:r>
            <a:r>
              <a:rPr dirty="0" baseline="13888" sz="1500" spc="-540">
                <a:latin typeface="Georgia"/>
                <a:cs typeface="Georgia"/>
              </a:rPr>
              <a:t>ˆ</a:t>
            </a:r>
            <a:r>
              <a:rPr dirty="0" sz="1000" spc="-15">
                <a:latin typeface="Georgia"/>
                <a:cs typeface="Georgia"/>
              </a:rPr>
              <a:t>M</a:t>
            </a:r>
            <a:r>
              <a:rPr dirty="0" sz="1000" spc="-15">
                <a:latin typeface="Georgia"/>
                <a:cs typeface="Georgia"/>
              </a:rPr>
              <a:t> </a:t>
            </a:r>
            <a:r>
              <a:rPr dirty="0" sz="950" spc="5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7087" y="740863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 b="1">
                <a:latin typeface="Times New Roman"/>
                <a:cs typeface="Times New Roman"/>
              </a:rPr>
              <a:t>[</a:t>
            </a:r>
            <a:r>
              <a:rPr dirty="0" sz="950" spc="5">
                <a:latin typeface="SimSun"/>
                <a:cs typeface="SimSun"/>
              </a:rPr>
              <a:t>ステップ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25" b="1">
                <a:latin typeface="Times New Roman"/>
                <a:cs typeface="Times New Roman"/>
              </a:rPr>
              <a:t>3]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8032" y="7691960"/>
            <a:ext cx="56642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7936" sz="1050" spc="37" b="0">
                <a:latin typeface="Bookman Old Style"/>
                <a:cs typeface="Bookman Old Style"/>
              </a:rPr>
              <a:t>1+s</a:t>
            </a:r>
            <a:r>
              <a:rPr dirty="0" baseline="7936" sz="1050" spc="22" b="0">
                <a:latin typeface="Bookman Old Style"/>
                <a:cs typeface="Bookman Old Style"/>
              </a:rPr>
              <a:t>i</a:t>
            </a:r>
            <a:r>
              <a:rPr dirty="0" baseline="7936" sz="1050" spc="-37" b="0">
                <a:latin typeface="Bookman Old Style"/>
                <a:cs typeface="Bookman Old Style"/>
              </a:rPr>
              <a:t>n</a:t>
            </a:r>
            <a:r>
              <a:rPr dirty="0" baseline="7936" sz="1050" spc="-112" b="0">
                <a:latin typeface="Bookman Old Style"/>
                <a:cs typeface="Bookman Old Style"/>
              </a:rPr>
              <a:t> </a:t>
            </a:r>
            <a:r>
              <a:rPr dirty="0" baseline="7936" sz="1050" spc="-22" b="0" i="1">
                <a:latin typeface="Bookman Old Style"/>
                <a:cs typeface="Bookman Old Style"/>
              </a:rPr>
              <a:t>φ</a:t>
            </a:r>
            <a:r>
              <a:rPr dirty="0" sz="500" spc="80" b="0">
                <a:latin typeface="Bookman Old Style"/>
                <a:cs typeface="Bookman Old Style"/>
              </a:rPr>
              <a:t>m</a:t>
            </a:r>
            <a:r>
              <a:rPr dirty="0" sz="500" spc="40" b="0">
                <a:latin typeface="Bookman Old Style"/>
                <a:cs typeface="Bookman Old Style"/>
              </a:rPr>
              <a:t>a</a:t>
            </a:r>
            <a:r>
              <a:rPr dirty="0" sz="500" spc="75" b="0">
                <a:latin typeface="Bookman Old Style"/>
                <a:cs typeface="Bookman Old Style"/>
              </a:rPr>
              <a:t>x</a:t>
            </a:r>
            <a:endParaRPr sz="50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6469" y="7597616"/>
            <a:ext cx="29565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 b="0" i="1">
                <a:latin typeface="Bookman Old Style"/>
                <a:cs typeface="Bookman Old Style"/>
              </a:rPr>
              <a:t>α</a:t>
            </a:r>
            <a:r>
              <a:rPr dirty="0" baseline="-11904" sz="1050" spc="-60" b="0">
                <a:latin typeface="Bookman Old Style"/>
                <a:cs typeface="Bookman Old Style"/>
              </a:rPr>
              <a:t>1</a:t>
            </a:r>
            <a:r>
              <a:rPr dirty="0" baseline="-11904" sz="1050" spc="142" b="0">
                <a:latin typeface="Bookman Old Style"/>
                <a:cs typeface="Bookman Old Style"/>
              </a:rPr>
              <a:t> </a:t>
            </a:r>
            <a:r>
              <a:rPr dirty="0" sz="1000" spc="130">
                <a:latin typeface="Georgia"/>
                <a:cs typeface="Georgia"/>
              </a:rPr>
              <a:t>=</a:t>
            </a:r>
            <a:r>
              <a:rPr dirty="0" sz="1000">
                <a:latin typeface="Georgia"/>
                <a:cs typeface="Georgia"/>
              </a:rPr>
              <a:t> </a:t>
            </a:r>
            <a:r>
              <a:rPr dirty="0" sz="1000" spc="-85">
                <a:latin typeface="Georgia"/>
                <a:cs typeface="Georgia"/>
              </a:rPr>
              <a:t> </a:t>
            </a:r>
            <a:r>
              <a:rPr dirty="0" u="sng" baseline="35714" sz="1050" spc="-67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1</a:t>
            </a:r>
            <a:r>
              <a:rPr dirty="0" u="sng" baseline="35714" sz="1050" spc="21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−</a:t>
            </a:r>
            <a:r>
              <a:rPr dirty="0" u="sng" baseline="35714" sz="1050" spc="-44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s</a:t>
            </a:r>
            <a:r>
              <a:rPr dirty="0" u="sng" baseline="35714" sz="1050" spc="-22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i</a:t>
            </a:r>
            <a:r>
              <a:rPr dirty="0" u="sng" baseline="35714" sz="1050" spc="-37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n</a:t>
            </a:r>
            <a:r>
              <a:rPr dirty="0" u="sng" baseline="35714" sz="1050" spc="-135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u="sng" baseline="35714" sz="1050" spc="-22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φ</a:t>
            </a:r>
            <a:r>
              <a:rPr dirty="0" u="sng" baseline="38888" sz="750" spc="120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m</a:t>
            </a:r>
            <a:r>
              <a:rPr dirty="0" u="sng" baseline="38888" sz="750" spc="60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a</a:t>
            </a:r>
            <a:r>
              <a:rPr dirty="0" u="sng" baseline="38888" sz="750" spc="112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x</a:t>
            </a:r>
            <a:r>
              <a:rPr dirty="0" baseline="38888" sz="750" b="0">
                <a:latin typeface="Bookman Old Style"/>
                <a:cs typeface="Bookman Old Style"/>
              </a:rPr>
              <a:t>  </a:t>
            </a:r>
            <a:r>
              <a:rPr dirty="0" baseline="38888" sz="750" spc="22" b="0">
                <a:latin typeface="Bookman Old Style"/>
                <a:cs typeface="Bookman Old Style"/>
              </a:rPr>
              <a:t> </a:t>
            </a:r>
            <a:r>
              <a:rPr dirty="0" sz="950" spc="5">
                <a:latin typeface="SimSun"/>
                <a:cs typeface="SimSun"/>
              </a:rPr>
              <a:t>から</a:t>
            </a:r>
            <a:r>
              <a:rPr dirty="0" sz="1000" spc="5">
                <a:latin typeface="Georgia"/>
                <a:cs typeface="Georgia"/>
              </a:rPr>
              <a:t>,</a:t>
            </a:r>
            <a:r>
              <a:rPr dirty="0" sz="1000" spc="90">
                <a:latin typeface="Georgia"/>
                <a:cs typeface="Georgia"/>
              </a:rPr>
              <a:t> </a:t>
            </a:r>
            <a:r>
              <a:rPr dirty="0" sz="950" spc="5">
                <a:latin typeface="SimSun"/>
                <a:cs typeface="SimSun"/>
              </a:rPr>
              <a:t>パラメータ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α</a:t>
            </a:r>
            <a:r>
              <a:rPr dirty="0" baseline="-11904" sz="1050" spc="-60" b="0">
                <a:latin typeface="Bookman Old Style"/>
                <a:cs typeface="Bookman Old Style"/>
              </a:rPr>
              <a:t>1</a:t>
            </a:r>
            <a:r>
              <a:rPr dirty="0" baseline="-11904" sz="1050" b="0">
                <a:latin typeface="Bookman Old Style"/>
                <a:cs typeface="Bookman Old Style"/>
              </a:rPr>
              <a:t> </a:t>
            </a:r>
            <a:r>
              <a:rPr dirty="0" baseline="-11904" sz="1050" spc="-97" b="0">
                <a:latin typeface="Bookman Old Style"/>
                <a:cs typeface="Bookman Old Style"/>
              </a:rPr>
              <a:t> </a:t>
            </a:r>
            <a:r>
              <a:rPr dirty="0" sz="950" spc="5">
                <a:latin typeface="SimSun"/>
                <a:cs typeface="SimSun"/>
              </a:rPr>
              <a:t>の値を答えよ。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47647" y="8849512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5" h="0">
                <a:moveTo>
                  <a:pt x="0" y="0"/>
                </a:moveTo>
                <a:lnTo>
                  <a:pt x="13868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11171" y="8849512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8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51687" y="8567831"/>
            <a:ext cx="3045460" cy="59436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dirty="0" sz="1000" spc="-15" b="1">
                <a:latin typeface="Times New Roman"/>
                <a:cs typeface="Times New Roman"/>
              </a:rPr>
              <a:t>[</a:t>
            </a:r>
            <a:r>
              <a:rPr dirty="0" sz="950" spc="5">
                <a:latin typeface="SimSun"/>
                <a:cs typeface="SimSun"/>
              </a:rPr>
              <a:t>ステップ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25" b="1">
                <a:latin typeface="Times New Roman"/>
                <a:cs typeface="Times New Roman"/>
              </a:rPr>
              <a:t>4]</a:t>
            </a:r>
            <a:endParaRPr sz="100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  <a:spcBef>
                <a:spcPts val="290"/>
              </a:spcBef>
            </a:pPr>
            <a:r>
              <a:rPr dirty="0" sz="1000" spc="-35" i="1">
                <a:latin typeface="Times New Roman"/>
                <a:cs typeface="Times New Roman"/>
              </a:rPr>
              <a:t>|</a:t>
            </a:r>
            <a:r>
              <a:rPr dirty="0" sz="1000" spc="-35" b="0" i="1">
                <a:latin typeface="Bookman Old Style"/>
                <a:cs typeface="Bookman Old Style"/>
              </a:rPr>
              <a:t>L</a:t>
            </a:r>
            <a:r>
              <a:rPr dirty="0" baseline="13888" sz="1500" spc="-52">
                <a:latin typeface="Georgia"/>
                <a:cs typeface="Georgia"/>
              </a:rPr>
              <a:t>ˆ</a:t>
            </a:r>
            <a:r>
              <a:rPr dirty="0" sz="1000" spc="-35">
                <a:latin typeface="Georgia"/>
                <a:cs typeface="Georgia"/>
              </a:rPr>
              <a:t>(</a:t>
            </a:r>
            <a:r>
              <a:rPr dirty="0" sz="1000" spc="-35" b="0" i="1">
                <a:latin typeface="Bookman Old Style"/>
                <a:cs typeface="Bookman Old Style"/>
              </a:rPr>
              <a:t>jω</a:t>
            </a:r>
            <a:r>
              <a:rPr dirty="0" sz="1000" spc="-35">
                <a:latin typeface="Georgia"/>
                <a:cs typeface="Georgia"/>
              </a:rPr>
              <a:t>)</a:t>
            </a:r>
            <a:r>
              <a:rPr dirty="0" sz="1000" spc="-35" i="1">
                <a:latin typeface="Times New Roman"/>
                <a:cs typeface="Times New Roman"/>
              </a:rPr>
              <a:t>|</a:t>
            </a:r>
            <a:r>
              <a:rPr dirty="0" sz="1000" spc="110" i="1">
                <a:latin typeface="Times New Roman"/>
                <a:cs typeface="Times New Roman"/>
              </a:rPr>
              <a:t> </a:t>
            </a:r>
            <a:r>
              <a:rPr dirty="0" sz="950" spc="5">
                <a:latin typeface="SimSun"/>
                <a:cs typeface="SimSun"/>
              </a:rPr>
              <a:t>が</a:t>
            </a:r>
            <a:r>
              <a:rPr dirty="0" sz="950" spc="-130">
                <a:latin typeface="SimSun"/>
                <a:cs typeface="SimSun"/>
              </a:rPr>
              <a:t> </a:t>
            </a:r>
            <a:r>
              <a:rPr dirty="0" baseline="36111" sz="1500" spc="120" i="1">
                <a:latin typeface="Times New Roman"/>
                <a:cs typeface="Times New Roman"/>
              </a:rPr>
              <a:t>√</a:t>
            </a:r>
            <a:r>
              <a:rPr dirty="0" sz="1000" spc="80" b="0" i="1">
                <a:latin typeface="Bookman Old Style"/>
                <a:cs typeface="Bookman Old Style"/>
              </a:rPr>
              <a:t>α</a:t>
            </a:r>
            <a:r>
              <a:rPr dirty="0" baseline="-11904" sz="1050" spc="120" b="0">
                <a:latin typeface="Bookman Old Style"/>
                <a:cs typeface="Bookman Old Style"/>
              </a:rPr>
              <a:t>1</a:t>
            </a:r>
            <a:r>
              <a:rPr dirty="0" sz="1000" spc="80">
                <a:latin typeface="Georgia"/>
                <a:cs typeface="Georgia"/>
              </a:rPr>
              <a:t>(=</a:t>
            </a:r>
            <a:r>
              <a:rPr dirty="0" sz="1000" spc="60">
                <a:latin typeface="Georgia"/>
                <a:cs typeface="Georgia"/>
              </a:rPr>
              <a:t> </a:t>
            </a:r>
            <a:r>
              <a:rPr dirty="0" sz="1000" spc="-90">
                <a:latin typeface="Georgia"/>
                <a:cs typeface="Georgia"/>
              </a:rPr>
              <a:t>20</a:t>
            </a:r>
            <a:r>
              <a:rPr dirty="0" sz="1000" spc="-70">
                <a:latin typeface="Georgia"/>
                <a:cs typeface="Georgia"/>
              </a:rPr>
              <a:t> </a:t>
            </a:r>
            <a:r>
              <a:rPr dirty="0" sz="1000" spc="-25">
                <a:latin typeface="Georgia"/>
                <a:cs typeface="Georgia"/>
              </a:rPr>
              <a:t>log</a:t>
            </a:r>
            <a:r>
              <a:rPr dirty="0" sz="1000" spc="-80">
                <a:latin typeface="Georgia"/>
                <a:cs typeface="Georgia"/>
              </a:rPr>
              <a:t> </a:t>
            </a:r>
            <a:r>
              <a:rPr dirty="0" baseline="36111" sz="1500" spc="120" i="1">
                <a:latin typeface="Times New Roman"/>
                <a:cs typeface="Times New Roman"/>
              </a:rPr>
              <a:t>√</a:t>
            </a:r>
            <a:r>
              <a:rPr dirty="0" sz="1000" spc="80" b="0" i="1">
                <a:latin typeface="Bookman Old Style"/>
                <a:cs typeface="Bookman Old Style"/>
              </a:rPr>
              <a:t>α</a:t>
            </a:r>
            <a:r>
              <a:rPr dirty="0" baseline="-11904" sz="1050" spc="120" b="0">
                <a:latin typeface="Bookman Old Style"/>
                <a:cs typeface="Bookman Old Style"/>
              </a:rPr>
              <a:t>1</a:t>
            </a:r>
            <a:r>
              <a:rPr dirty="0" baseline="-11904" sz="1050" spc="254" b="0">
                <a:latin typeface="Bookman Old Style"/>
                <a:cs typeface="Bookman Old Style"/>
              </a:rPr>
              <a:t> </a:t>
            </a:r>
            <a:r>
              <a:rPr dirty="0" sz="1000" spc="-35">
                <a:latin typeface="Georgia"/>
                <a:cs typeface="Georgia"/>
              </a:rPr>
              <a:t>[dB])</a:t>
            </a:r>
            <a:r>
              <a:rPr dirty="0" sz="1000" spc="20">
                <a:latin typeface="Georgia"/>
                <a:cs typeface="Georgia"/>
              </a:rPr>
              <a:t> </a:t>
            </a:r>
            <a:r>
              <a:rPr dirty="0" sz="950" spc="5">
                <a:latin typeface="SimSun"/>
                <a:cs typeface="SimSun"/>
              </a:rPr>
              <a:t>である角周波数</a:t>
            </a:r>
            <a:endParaRPr sz="950">
              <a:latin typeface="SimSun"/>
              <a:cs typeface="SimSun"/>
            </a:endParaRPr>
          </a:p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ω</a:t>
            </a:r>
            <a:r>
              <a:rPr dirty="0" baseline="-11904" sz="1050" spc="-37" b="0">
                <a:latin typeface="Bookman Old Style"/>
                <a:cs typeface="Bookman Old Style"/>
              </a:rPr>
              <a:t>max</a:t>
            </a:r>
            <a:r>
              <a:rPr dirty="0" baseline="-11904" sz="1050" spc="165" b="0">
                <a:latin typeface="Bookman Old Style"/>
                <a:cs typeface="Bookman Old Style"/>
              </a:rPr>
              <a:t> </a:t>
            </a:r>
            <a:r>
              <a:rPr dirty="0" sz="950" spc="5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26287" y="4470367"/>
            <a:ext cx="6405245" cy="19818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dirty="0" sz="1000" spc="-15" b="1">
                <a:latin typeface="Times New Roman"/>
                <a:cs typeface="Times New Roman"/>
              </a:rPr>
              <a:t>[</a:t>
            </a:r>
            <a:r>
              <a:rPr dirty="0" sz="950" spc="5">
                <a:latin typeface="SimSun"/>
                <a:cs typeface="SimSun"/>
              </a:rPr>
              <a:t>ステップ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25" b="1">
                <a:latin typeface="Times New Roman"/>
                <a:cs typeface="Times New Roman"/>
              </a:rPr>
              <a:t>2]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380365" marR="3303904" indent="-226060">
              <a:lnSpc>
                <a:spcPct val="124000"/>
              </a:lnSpc>
              <a:buSzPct val="105263"/>
              <a:buFont typeface="Georgia"/>
              <a:buAutoNum type="arabicParenBoth"/>
              <a:tabLst>
                <a:tab pos="381000" algn="l"/>
              </a:tabLst>
            </a:pPr>
            <a:r>
              <a:rPr dirty="0" sz="950" spc="15">
                <a:latin typeface="SimSun"/>
                <a:cs typeface="SimSun"/>
              </a:rPr>
              <a:t>性能仕様の位相余</a:t>
            </a:r>
            <a:r>
              <a:rPr dirty="0" sz="950" spc="5">
                <a:latin typeface="SimSun"/>
                <a:cs typeface="SimSun"/>
              </a:rPr>
              <a:t>裕</a:t>
            </a:r>
            <a:r>
              <a:rPr dirty="0" sz="950" spc="-165">
                <a:latin typeface="SimSun"/>
                <a:cs typeface="SimSun"/>
              </a:rPr>
              <a:t> </a:t>
            </a:r>
            <a:r>
              <a:rPr dirty="0" sz="1000" spc="25">
                <a:latin typeface="Georgia"/>
                <a:cs typeface="Georgia"/>
              </a:rPr>
              <a:t>P</a:t>
            </a:r>
            <a:r>
              <a:rPr dirty="0" sz="1000" spc="30">
                <a:latin typeface="Georgia"/>
                <a:cs typeface="Georgia"/>
              </a:rPr>
              <a:t>M</a:t>
            </a:r>
            <a:r>
              <a:rPr dirty="0" sz="1000" spc="70">
                <a:latin typeface="Georgia"/>
                <a:cs typeface="Georgia"/>
              </a:rPr>
              <a:t> </a:t>
            </a:r>
            <a:r>
              <a:rPr dirty="0" sz="1000" spc="130">
                <a:latin typeface="Georgia"/>
                <a:cs typeface="Georgia"/>
              </a:rPr>
              <a:t>=</a:t>
            </a:r>
            <a:r>
              <a:rPr dirty="0" sz="1000" spc="85">
                <a:latin typeface="Georgia"/>
                <a:cs typeface="Georgia"/>
              </a:rPr>
              <a:t> </a:t>
            </a:r>
            <a:r>
              <a:rPr dirty="0" sz="1000" spc="-65">
                <a:latin typeface="Georgia"/>
                <a:cs typeface="Georgia"/>
              </a:rPr>
              <a:t>4</a:t>
            </a:r>
            <a:r>
              <a:rPr dirty="0" sz="1000" spc="-114">
                <a:latin typeface="Georgia"/>
                <a:cs typeface="Georgia"/>
              </a:rPr>
              <a:t>0</a:t>
            </a:r>
            <a:r>
              <a:rPr dirty="0" baseline="27777" sz="1050" spc="232" i="1">
                <a:latin typeface="Times New Roman"/>
                <a:cs typeface="Times New Roman"/>
              </a:rPr>
              <a:t>◦</a:t>
            </a:r>
            <a:r>
              <a:rPr dirty="0" baseline="27777" sz="1050" i="1">
                <a:latin typeface="Times New Roman"/>
                <a:cs typeface="Times New Roman"/>
              </a:rPr>
              <a:t> </a:t>
            </a:r>
            <a:r>
              <a:rPr dirty="0" baseline="27777" sz="1050" spc="67" i="1">
                <a:latin typeface="Times New Roman"/>
                <a:cs typeface="Times New Roman"/>
              </a:rPr>
              <a:t> </a:t>
            </a:r>
            <a:r>
              <a:rPr dirty="0" sz="950" spc="5">
                <a:latin typeface="SimSun"/>
                <a:cs typeface="SimSun"/>
              </a:rPr>
              <a:t>と</a:t>
            </a:r>
            <a:r>
              <a:rPr dirty="0" sz="950" spc="15">
                <a:latin typeface="SimSun"/>
                <a:cs typeface="SimSun"/>
              </a:rPr>
              <a:t>［ス</a:t>
            </a:r>
            <a:r>
              <a:rPr dirty="0" sz="950" spc="5">
                <a:latin typeface="SimSun"/>
                <a:cs typeface="SimSun"/>
              </a:rPr>
              <a:t>テップ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70">
                <a:latin typeface="Georgia"/>
                <a:cs typeface="Georgia"/>
              </a:rPr>
              <a:t>1</a:t>
            </a:r>
            <a:r>
              <a:rPr dirty="0" sz="950" spc="5">
                <a:latin typeface="SimSun"/>
                <a:cs typeface="SimSun"/>
              </a:rPr>
              <a:t>］ で求めた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-65">
                <a:latin typeface="Georgia"/>
                <a:cs typeface="Georgia"/>
              </a:rPr>
              <a:t>P</a:t>
            </a:r>
            <a:r>
              <a:rPr dirty="0" baseline="13888" sz="1500" spc="-562">
                <a:latin typeface="Georgia"/>
                <a:cs typeface="Georgia"/>
              </a:rPr>
              <a:t>ˆ</a:t>
            </a:r>
            <a:r>
              <a:rPr dirty="0" sz="1000" spc="-15">
                <a:latin typeface="Georgia"/>
                <a:cs typeface="Georgia"/>
              </a:rPr>
              <a:t>M</a:t>
            </a:r>
            <a:r>
              <a:rPr dirty="0" sz="1000" spc="-5">
                <a:latin typeface="Georgia"/>
                <a:cs typeface="Georgia"/>
              </a:rPr>
              <a:t> </a:t>
            </a:r>
            <a:r>
              <a:rPr dirty="0" sz="950" spc="5">
                <a:latin typeface="SimSun"/>
                <a:cs typeface="SimSun"/>
              </a:rPr>
              <a:t>との差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-575" b="0" i="1">
                <a:latin typeface="Bookman Old Style"/>
                <a:cs typeface="Bookman Old Style"/>
              </a:rPr>
              <a:t>φ</a:t>
            </a:r>
            <a:r>
              <a:rPr dirty="0" baseline="13888" sz="1500" spc="-7">
                <a:latin typeface="Georgia"/>
                <a:cs typeface="Georgia"/>
              </a:rPr>
              <a:t>ˆ</a:t>
            </a:r>
            <a:r>
              <a:rPr dirty="0" baseline="13888" sz="1500">
                <a:latin typeface="Georgia"/>
                <a:cs typeface="Georgia"/>
              </a:rPr>
              <a:t> </a:t>
            </a:r>
            <a:r>
              <a:rPr dirty="0" sz="1000" spc="130">
                <a:latin typeface="Georgia"/>
                <a:cs typeface="Georgia"/>
              </a:rPr>
              <a:t>=</a:t>
            </a:r>
            <a:r>
              <a:rPr dirty="0" sz="1000" spc="25">
                <a:latin typeface="Georgia"/>
                <a:cs typeface="Georgia"/>
              </a:rPr>
              <a:t> </a:t>
            </a:r>
            <a:r>
              <a:rPr dirty="0" sz="1000" spc="70">
                <a:latin typeface="Georgia"/>
                <a:cs typeface="Georgia"/>
              </a:rPr>
              <a:t>P</a:t>
            </a:r>
            <a:r>
              <a:rPr dirty="0" sz="1000" spc="-15">
                <a:latin typeface="Georgia"/>
                <a:cs typeface="Georgia"/>
              </a:rPr>
              <a:t>M</a:t>
            </a:r>
            <a:r>
              <a:rPr dirty="0" sz="1000" spc="-30">
                <a:latin typeface="Georgia"/>
                <a:cs typeface="Georgia"/>
              </a:rPr>
              <a:t> </a:t>
            </a:r>
            <a:r>
              <a:rPr dirty="0" sz="1000" spc="95" i="1">
                <a:latin typeface="Times New Roman"/>
                <a:cs typeface="Times New Roman"/>
              </a:rPr>
              <a:t>−</a:t>
            </a:r>
            <a:r>
              <a:rPr dirty="0" sz="1000" spc="-30" i="1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Georgia"/>
                <a:cs typeface="Georgia"/>
              </a:rPr>
              <a:t>P</a:t>
            </a:r>
            <a:r>
              <a:rPr dirty="0" baseline="13888" sz="1500" spc="-562">
                <a:latin typeface="Georgia"/>
                <a:cs typeface="Georgia"/>
              </a:rPr>
              <a:t>ˆ</a:t>
            </a:r>
            <a:r>
              <a:rPr dirty="0" sz="1000" spc="-15">
                <a:latin typeface="Georgia"/>
                <a:cs typeface="Georgia"/>
              </a:rPr>
              <a:t>M</a:t>
            </a:r>
            <a:r>
              <a:rPr dirty="0" sz="1000" spc="90">
                <a:latin typeface="Georgia"/>
                <a:cs typeface="Georgia"/>
              </a:rPr>
              <a:t> </a:t>
            </a:r>
            <a:r>
              <a:rPr dirty="0" sz="950" spc="5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  <a:p>
            <a:pPr algn="ctr" marL="998219">
              <a:lnSpc>
                <a:spcPct val="100000"/>
              </a:lnSpc>
              <a:spcBef>
                <a:spcPts val="1250"/>
              </a:spcBef>
            </a:pPr>
            <a:r>
              <a:rPr dirty="0" sz="1000" spc="70" b="1">
                <a:latin typeface="Times New Roman"/>
                <a:cs typeface="Times New Roman"/>
              </a:rPr>
              <a:t>[CHECK]</a:t>
            </a:r>
            <a:endParaRPr sz="1000">
              <a:latin typeface="Times New Roman"/>
              <a:cs typeface="Times New Roman"/>
            </a:endParaRPr>
          </a:p>
          <a:p>
            <a:pPr lvl="1" marL="3710304" marR="30480" indent="-226060">
              <a:lnSpc>
                <a:spcPct val="129200"/>
              </a:lnSpc>
              <a:spcBef>
                <a:spcPts val="740"/>
              </a:spcBef>
              <a:buSzPct val="105263"/>
              <a:buFont typeface="Georgia"/>
              <a:buAutoNum type="arabicParenBoth"/>
              <a:tabLst>
                <a:tab pos="3710940" algn="l"/>
              </a:tabLst>
            </a:pPr>
            <a:r>
              <a:rPr dirty="0" sz="950" spc="40">
                <a:latin typeface="SimSun"/>
                <a:cs typeface="SimSun"/>
              </a:rPr>
              <a:t>コントローラがない場合の立ち上がり時間を答 </a:t>
            </a:r>
            <a:r>
              <a:rPr dirty="0" sz="950" spc="5">
                <a:latin typeface="SimSun"/>
                <a:cs typeface="SimSun"/>
              </a:rPr>
              <a:t>えよ。</a:t>
            </a:r>
            <a:endParaRPr sz="95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Georgia"/>
              <a:buAutoNum type="arabicParenBoth"/>
            </a:pPr>
            <a:endParaRPr sz="1000">
              <a:latin typeface="SimSun"/>
              <a:cs typeface="SimSun"/>
            </a:endParaRPr>
          </a:p>
          <a:p>
            <a:pPr lvl="1" marL="380365" indent="-226060">
              <a:lnSpc>
                <a:spcPct val="100000"/>
              </a:lnSpc>
              <a:spcBef>
                <a:spcPts val="5"/>
              </a:spcBef>
              <a:buFont typeface="Georgia"/>
              <a:buAutoNum type="arabicParenBoth"/>
              <a:tabLst>
                <a:tab pos="381000" algn="l"/>
              </a:tabLst>
            </a:pPr>
            <a:r>
              <a:rPr dirty="0" sz="1000" spc="-575" b="0" i="1">
                <a:latin typeface="Bookman Old Style"/>
                <a:cs typeface="Bookman Old Style"/>
              </a:rPr>
              <a:t>φ</a:t>
            </a:r>
            <a:r>
              <a:rPr dirty="0" baseline="13888" sz="1500" spc="-7">
                <a:latin typeface="Georgia"/>
                <a:cs typeface="Georgia"/>
              </a:rPr>
              <a:t>ˆ</a:t>
            </a:r>
            <a:r>
              <a:rPr dirty="0" baseline="13888" sz="1500" spc="75">
                <a:latin typeface="Georgia"/>
                <a:cs typeface="Georgia"/>
              </a:rPr>
              <a:t> </a:t>
            </a:r>
            <a:r>
              <a:rPr dirty="0" sz="950" spc="40">
                <a:latin typeface="SimSun"/>
                <a:cs typeface="SimSun"/>
              </a:rPr>
              <a:t>に適当</a:t>
            </a:r>
            <a:r>
              <a:rPr dirty="0" sz="950" spc="5">
                <a:latin typeface="SimSun"/>
                <a:cs typeface="SimSun"/>
              </a:rPr>
              <a:t>な</a:t>
            </a:r>
            <a:r>
              <a:rPr dirty="0" sz="950" spc="40">
                <a:latin typeface="SimSun"/>
                <a:cs typeface="SimSun"/>
              </a:rPr>
              <a:t>（例え</a:t>
            </a:r>
            <a:r>
              <a:rPr dirty="0" sz="950" spc="5">
                <a:latin typeface="SimSun"/>
                <a:cs typeface="SimSun"/>
              </a:rPr>
              <a:t>ば</a:t>
            </a:r>
            <a:r>
              <a:rPr dirty="0" sz="950" spc="5">
                <a:latin typeface="SimSun"/>
                <a:cs typeface="SimSun"/>
              </a:rPr>
              <a:t> </a:t>
            </a:r>
            <a:r>
              <a:rPr dirty="0" sz="1000" spc="-30">
                <a:latin typeface="Georgia"/>
                <a:cs typeface="Georgia"/>
              </a:rPr>
              <a:t>5</a:t>
            </a:r>
            <a:r>
              <a:rPr dirty="0" baseline="27777" sz="1050" spc="232" i="1">
                <a:latin typeface="Times New Roman"/>
                <a:cs typeface="Times New Roman"/>
              </a:rPr>
              <a:t>◦</a:t>
            </a:r>
            <a:r>
              <a:rPr dirty="0" baseline="27777" sz="1050" i="1">
                <a:latin typeface="Times New Roman"/>
                <a:cs typeface="Times New Roman"/>
              </a:rPr>
              <a:t>   </a:t>
            </a:r>
            <a:r>
              <a:rPr dirty="0" sz="950" spc="40">
                <a:latin typeface="SimSun"/>
                <a:cs typeface="SimSun"/>
              </a:rPr>
              <a:t>以上の</a:t>
            </a:r>
            <a:r>
              <a:rPr dirty="0" sz="950" spc="5">
                <a:latin typeface="SimSun"/>
                <a:cs typeface="SimSun"/>
              </a:rPr>
              <a:t>）</a:t>
            </a:r>
            <a:r>
              <a:rPr dirty="0" sz="950" spc="40">
                <a:latin typeface="SimSun"/>
                <a:cs typeface="SimSun"/>
              </a:rPr>
              <a:t>余裕を考慮</a:t>
            </a:r>
            <a:r>
              <a:rPr dirty="0" sz="950" spc="5">
                <a:latin typeface="SimSun"/>
                <a:cs typeface="SimSun"/>
              </a:rPr>
              <a:t>し</a:t>
            </a:r>
            <a:r>
              <a:rPr dirty="0" sz="1000" spc="5">
                <a:latin typeface="Georgia"/>
                <a:cs typeface="Georgia"/>
              </a:rPr>
              <a:t>,</a:t>
            </a:r>
            <a:endParaRPr sz="1000">
              <a:latin typeface="Georgia"/>
              <a:cs typeface="Georgia"/>
            </a:endParaRPr>
          </a:p>
          <a:p>
            <a:pPr marL="380365">
              <a:lnSpc>
                <a:spcPct val="100000"/>
              </a:lnSpc>
              <a:spcBef>
                <a:spcPts val="30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φ</a:t>
            </a:r>
            <a:r>
              <a:rPr dirty="0" baseline="-11904" sz="1050" spc="-37" b="0">
                <a:latin typeface="Bookman Old Style"/>
                <a:cs typeface="Bookman Old Style"/>
              </a:rPr>
              <a:t>max</a:t>
            </a:r>
            <a:r>
              <a:rPr dirty="0" baseline="-11904" sz="1050" spc="37" b="0">
                <a:latin typeface="Bookman Old Style"/>
                <a:cs typeface="Bookman Old Style"/>
              </a:rPr>
              <a:t> </a:t>
            </a:r>
            <a:r>
              <a:rPr dirty="0" sz="950" spc="5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07028" y="158390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 b="1">
                <a:latin typeface="Times New Roman"/>
                <a:cs typeface="Times New Roman"/>
              </a:rPr>
              <a:t>[</a:t>
            </a:r>
            <a:r>
              <a:rPr dirty="0" sz="950" spc="5">
                <a:latin typeface="SimSun"/>
                <a:cs typeface="SimSun"/>
              </a:rPr>
              <a:t>ステップ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25" b="1">
                <a:latin typeface="Times New Roman"/>
                <a:cs typeface="Times New Roman"/>
              </a:rPr>
              <a:t>5]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26940" y="1862660"/>
            <a:ext cx="76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40" b="0">
                <a:latin typeface="Bookman Old Style"/>
                <a:cs typeface="Bookman Old Style"/>
              </a:rPr>
              <a:t>1</a:t>
            </a:r>
            <a:endParaRPr sz="700">
              <a:latin typeface="Bookman Old Style"/>
              <a:cs typeface="Bookman Old Styl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50511" y="1982368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973066" y="1874993"/>
            <a:ext cx="6991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30">
                <a:latin typeface="Georgia"/>
                <a:cs typeface="Georgia"/>
              </a:rPr>
              <a:t>(1)</a:t>
            </a:r>
            <a:r>
              <a:rPr dirty="0" sz="1000" spc="225">
                <a:latin typeface="Georgia"/>
                <a:cs typeface="Georgia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T</a:t>
            </a:r>
            <a:r>
              <a:rPr dirty="0" baseline="-11904" sz="1050" spc="-44" b="0">
                <a:latin typeface="Bookman Old Style"/>
                <a:cs typeface="Bookman Old Style"/>
              </a:rPr>
              <a:t>1</a:t>
            </a:r>
            <a:r>
              <a:rPr dirty="0" baseline="-11904" sz="1050" spc="112" b="0">
                <a:latin typeface="Bookman Old Style"/>
                <a:cs typeface="Bookman Old Style"/>
              </a:rPr>
              <a:t> </a:t>
            </a:r>
            <a:r>
              <a:rPr dirty="0" sz="1000" spc="130">
                <a:latin typeface="Georgia"/>
                <a:cs typeface="Georgia"/>
              </a:rPr>
              <a:t>=</a:t>
            </a:r>
            <a:r>
              <a:rPr dirty="0" sz="1000" spc="125">
                <a:latin typeface="Georgia"/>
                <a:cs typeface="Georgia"/>
              </a:rPr>
              <a:t> </a:t>
            </a:r>
            <a:r>
              <a:rPr dirty="0" baseline="7936" sz="1050" spc="405" i="1">
                <a:latin typeface="Times New Roman"/>
                <a:cs typeface="Times New Roman"/>
              </a:rPr>
              <a:t>√</a:t>
            </a:r>
            <a:endParaRPr baseline="7936" sz="10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34331" y="1998370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596391" y="1967816"/>
            <a:ext cx="41402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7936" sz="1050" spc="89" b="0" i="1">
                <a:latin typeface="Bookman Old Style"/>
                <a:cs typeface="Bookman Old Style"/>
              </a:rPr>
              <a:t>α</a:t>
            </a:r>
            <a:r>
              <a:rPr dirty="0" sz="500" spc="25" b="0">
                <a:latin typeface="Bookman Old Style"/>
                <a:cs typeface="Bookman Old Style"/>
              </a:rPr>
              <a:t>1</a:t>
            </a:r>
            <a:r>
              <a:rPr dirty="0" sz="500" spc="-105" b="0">
                <a:latin typeface="Bookman Old Style"/>
                <a:cs typeface="Bookman Old Style"/>
              </a:rPr>
              <a:t> </a:t>
            </a:r>
            <a:r>
              <a:rPr dirty="0" baseline="7936" sz="1050" spc="-7" b="0" i="1">
                <a:latin typeface="Bookman Old Style"/>
                <a:cs typeface="Bookman Old Style"/>
              </a:rPr>
              <a:t>ω</a:t>
            </a:r>
            <a:r>
              <a:rPr dirty="0" sz="500" spc="80" b="0">
                <a:latin typeface="Bookman Old Style"/>
                <a:cs typeface="Bookman Old Style"/>
              </a:rPr>
              <a:t>m</a:t>
            </a:r>
            <a:r>
              <a:rPr dirty="0" sz="500" spc="40" b="0">
                <a:latin typeface="Bookman Old Style"/>
                <a:cs typeface="Bookman Old Style"/>
              </a:rPr>
              <a:t>a</a:t>
            </a:r>
            <a:r>
              <a:rPr dirty="0" sz="500" spc="75" b="0">
                <a:latin typeface="Bookman Old Style"/>
                <a:cs typeface="Bookman Old Style"/>
              </a:rPr>
              <a:t>x</a:t>
            </a:r>
            <a:endParaRPr sz="500">
              <a:latin typeface="Bookman Old Style"/>
              <a:cs typeface="Bookman Old Styl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86528" y="1874994"/>
            <a:ext cx="19951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50" spc="-30">
                <a:latin typeface="SimSun"/>
                <a:cs typeface="SimSun"/>
              </a:rPr>
              <a:t>か</a:t>
            </a:r>
            <a:r>
              <a:rPr dirty="0" sz="950" spc="5">
                <a:latin typeface="SimSun"/>
                <a:cs typeface="SimSun"/>
              </a:rPr>
              <a:t>ら</a:t>
            </a:r>
            <a:r>
              <a:rPr dirty="0" sz="1000" spc="5">
                <a:latin typeface="Georgia"/>
                <a:cs typeface="Georgia"/>
              </a:rPr>
              <a:t>,</a:t>
            </a:r>
            <a:r>
              <a:rPr dirty="0" sz="1000" spc="30">
                <a:latin typeface="Georgia"/>
                <a:cs typeface="Georgia"/>
              </a:rPr>
              <a:t> </a:t>
            </a:r>
            <a:r>
              <a:rPr dirty="0" sz="950" spc="-30">
                <a:latin typeface="SimSun"/>
                <a:cs typeface="SimSun"/>
              </a:rPr>
              <a:t>パラメー</a:t>
            </a:r>
            <a:r>
              <a:rPr dirty="0" sz="950" spc="5">
                <a:latin typeface="SimSun"/>
                <a:cs typeface="SimSun"/>
              </a:rPr>
              <a:t>タ</a:t>
            </a:r>
            <a:r>
              <a:rPr dirty="0" sz="950" spc="-210">
                <a:latin typeface="SimSun"/>
                <a:cs typeface="SimSun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T</a:t>
            </a:r>
            <a:r>
              <a:rPr dirty="0" baseline="-11904" sz="1050" spc="-60" b="0">
                <a:latin typeface="Bookman Old Style"/>
                <a:cs typeface="Bookman Old Style"/>
              </a:rPr>
              <a:t>1</a:t>
            </a:r>
            <a:r>
              <a:rPr dirty="0" baseline="-11904" sz="1050" spc="112" b="0">
                <a:latin typeface="Bookman Old Style"/>
                <a:cs typeface="Bookman Old Style"/>
              </a:rPr>
              <a:t> </a:t>
            </a:r>
            <a:r>
              <a:rPr dirty="0" sz="950" spc="-30">
                <a:latin typeface="SimSun"/>
                <a:cs typeface="SimSun"/>
              </a:rPr>
              <a:t>の値を求めよ。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86528" y="3077289"/>
            <a:ext cx="55562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98450" algn="l"/>
              </a:tabLst>
            </a:pPr>
            <a:r>
              <a:rPr dirty="0" baseline="7936" sz="1050" spc="67" b="0" i="1">
                <a:latin typeface="Bookman Old Style"/>
                <a:cs typeface="Bookman Old Style"/>
              </a:rPr>
              <a:t>T</a:t>
            </a:r>
            <a:r>
              <a:rPr dirty="0" sz="500" spc="25" b="0">
                <a:latin typeface="Bookman Old Style"/>
                <a:cs typeface="Bookman Old Style"/>
              </a:rPr>
              <a:t>1</a:t>
            </a:r>
            <a:r>
              <a:rPr dirty="0" sz="500" b="0">
                <a:latin typeface="Bookman Old Style"/>
                <a:cs typeface="Bookman Old Style"/>
              </a:rPr>
              <a:t>	</a:t>
            </a:r>
            <a:r>
              <a:rPr dirty="0" baseline="7936" sz="1050" spc="89" b="0" i="1">
                <a:latin typeface="Bookman Old Style"/>
                <a:cs typeface="Bookman Old Style"/>
              </a:rPr>
              <a:t>α</a:t>
            </a:r>
            <a:r>
              <a:rPr dirty="0" sz="500" spc="25" b="0">
                <a:latin typeface="Bookman Old Style"/>
                <a:cs typeface="Bookman Old Style"/>
              </a:rPr>
              <a:t>1</a:t>
            </a:r>
            <a:r>
              <a:rPr dirty="0" sz="500" spc="-105" b="0">
                <a:latin typeface="Bookman Old Style"/>
                <a:cs typeface="Bookman Old Style"/>
              </a:rPr>
              <a:t> </a:t>
            </a:r>
            <a:r>
              <a:rPr dirty="0" baseline="7936" sz="1050" spc="67" b="0" i="1">
                <a:latin typeface="Bookman Old Style"/>
                <a:cs typeface="Bookman Old Style"/>
              </a:rPr>
              <a:t>T</a:t>
            </a:r>
            <a:r>
              <a:rPr dirty="0" sz="500" spc="25" b="0">
                <a:latin typeface="Bookman Old Style"/>
                <a:cs typeface="Bookman Old Style"/>
              </a:rPr>
              <a:t>1</a:t>
            </a:r>
            <a:endParaRPr sz="500">
              <a:latin typeface="Bookman Old Style"/>
              <a:cs typeface="Bookman Old Styl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73067" y="2982943"/>
            <a:ext cx="2242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Georgia"/>
                <a:cs typeface="Georgia"/>
              </a:rPr>
              <a:t>(2)</a:t>
            </a:r>
            <a:r>
              <a:rPr dirty="0" sz="1000" spc="265">
                <a:latin typeface="Georgia"/>
                <a:cs typeface="Georgia"/>
              </a:rPr>
              <a:t> </a:t>
            </a:r>
            <a:r>
              <a:rPr dirty="0" sz="950" spc="5">
                <a:latin typeface="SimSun"/>
                <a:cs typeface="SimSun"/>
              </a:rPr>
              <a:t>折点角周波数</a:t>
            </a:r>
            <a:r>
              <a:rPr dirty="0" u="sng" baseline="23391" sz="1425" spc="307">
                <a:uFill>
                  <a:solidFill>
                    <a:srgbClr val="000000"/>
                  </a:solidFill>
                </a:uFill>
                <a:latin typeface="SimSun"/>
                <a:cs typeface="SimSun"/>
              </a:rPr>
              <a:t> </a:t>
            </a:r>
            <a:r>
              <a:rPr dirty="0" u="sng" baseline="31746" sz="1050" spc="-60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1</a:t>
            </a:r>
            <a:r>
              <a:rPr dirty="0" baseline="31746" sz="1050" spc="209" b="0">
                <a:latin typeface="Bookman Old Style"/>
                <a:cs typeface="Bookman Old Style"/>
              </a:rPr>
              <a:t> </a:t>
            </a:r>
            <a:r>
              <a:rPr dirty="0" sz="950" spc="5">
                <a:latin typeface="SimSun"/>
                <a:cs typeface="SimSun"/>
              </a:rPr>
              <a:t>，</a:t>
            </a:r>
            <a:r>
              <a:rPr dirty="0" u="sng" baseline="23391" sz="1425" spc="465">
                <a:uFill>
                  <a:solidFill>
                    <a:srgbClr val="000000"/>
                  </a:solidFill>
                </a:uFill>
                <a:latin typeface="SimSun"/>
                <a:cs typeface="SimSun"/>
              </a:rPr>
              <a:t> </a:t>
            </a:r>
            <a:r>
              <a:rPr dirty="0" u="sng" baseline="31746" sz="1050" spc="-60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1</a:t>
            </a:r>
            <a:r>
              <a:rPr dirty="0" u="sng" baseline="31746" sz="1050" spc="232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baseline="31746" sz="1050" spc="232" b="0">
                <a:latin typeface="Bookman Old Style"/>
                <a:cs typeface="Bookman Old Style"/>
              </a:rPr>
              <a:t> </a:t>
            </a:r>
            <a:r>
              <a:rPr dirty="0" baseline="31746" sz="1050" spc="232" b="0">
                <a:latin typeface="Bookman Old Style"/>
                <a:cs typeface="Bookman Old Style"/>
              </a:rPr>
              <a:t> </a:t>
            </a:r>
            <a:r>
              <a:rPr dirty="0" sz="950" spc="5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81628" y="4052220"/>
            <a:ext cx="2924810" cy="4064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dirty="0" sz="1000" spc="-15" b="1">
                <a:latin typeface="Times New Roman"/>
                <a:cs typeface="Times New Roman"/>
              </a:rPr>
              <a:t>[</a:t>
            </a:r>
            <a:r>
              <a:rPr dirty="0" sz="950" spc="5">
                <a:latin typeface="SimSun"/>
                <a:cs typeface="SimSun"/>
              </a:rPr>
              <a:t>ステップ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25" b="1">
                <a:latin typeface="Times New Roman"/>
                <a:cs typeface="Times New Roman"/>
              </a:rPr>
              <a:t>6]</a:t>
            </a:r>
            <a:endParaRPr sz="100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  <a:spcBef>
                <a:spcPts val="300"/>
              </a:spcBef>
            </a:pPr>
            <a:r>
              <a:rPr dirty="0" sz="950" spc="5">
                <a:latin typeface="SimSun"/>
                <a:cs typeface="SimSun"/>
              </a:rPr>
              <a:t>ゲイン交差周波数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ω</a:t>
            </a:r>
            <a:r>
              <a:rPr dirty="0" baseline="-11904" sz="1050" spc="30" b="0" i="1">
                <a:latin typeface="Bookman Old Style"/>
                <a:cs typeface="Bookman Old Style"/>
              </a:rPr>
              <a:t>g</a:t>
            </a:r>
            <a:r>
              <a:rPr dirty="0" baseline="-11904" sz="1050" spc="82" b="0" i="1">
                <a:latin typeface="Bookman Old Style"/>
                <a:cs typeface="Bookman Old Style"/>
              </a:rPr>
              <a:t>c</a:t>
            </a:r>
            <a:r>
              <a:rPr dirty="0" sz="950" spc="5">
                <a:latin typeface="SimSun"/>
                <a:cs typeface="SimSun"/>
              </a:rPr>
              <a:t>，位相余裕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25">
                <a:latin typeface="Georgia"/>
                <a:cs typeface="Georgia"/>
              </a:rPr>
              <a:t>P</a:t>
            </a:r>
            <a:r>
              <a:rPr dirty="0" sz="1000" spc="30">
                <a:latin typeface="Georgia"/>
                <a:cs typeface="Georgia"/>
              </a:rPr>
              <a:t>M</a:t>
            </a:r>
            <a:r>
              <a:rPr dirty="0" sz="1000" spc="80">
                <a:latin typeface="Georgia"/>
                <a:cs typeface="Georgia"/>
              </a:rPr>
              <a:t> </a:t>
            </a:r>
            <a:r>
              <a:rPr dirty="0" sz="950" spc="5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98467" y="6833194"/>
            <a:ext cx="290004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8125" marR="5080" indent="-226060">
              <a:lnSpc>
                <a:spcPct val="128200"/>
              </a:lnSpc>
              <a:spcBef>
                <a:spcPts val="100"/>
              </a:spcBef>
            </a:pPr>
            <a:r>
              <a:rPr dirty="0" sz="1000" spc="-15">
                <a:latin typeface="Georgia"/>
                <a:cs typeface="Georgia"/>
              </a:rPr>
              <a:t>(2)</a:t>
            </a:r>
            <a:r>
              <a:rPr dirty="0" sz="1000" spc="20">
                <a:latin typeface="Georgia"/>
                <a:cs typeface="Georgia"/>
              </a:rPr>
              <a:t> </a:t>
            </a:r>
            <a:r>
              <a:rPr dirty="0" sz="950" spc="-10">
                <a:latin typeface="SimSun"/>
                <a:cs typeface="SimSun"/>
              </a:rPr>
              <a:t>位相遅れ補償を使用したときの立ち上がり時間を </a:t>
            </a:r>
            <a:r>
              <a:rPr dirty="0" sz="950" spc="5">
                <a:latin typeface="SimSun"/>
                <a:cs typeface="SimSun"/>
              </a:rPr>
              <a:t>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24020" y="10004011"/>
            <a:ext cx="6115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">
                <a:latin typeface="Georgia"/>
                <a:cs typeface="Georgia"/>
              </a:rPr>
              <a:t>(</a:t>
            </a:r>
            <a:r>
              <a:rPr dirty="0" sz="950" spc="5">
                <a:latin typeface="SimSun"/>
                <a:cs typeface="SimSun"/>
              </a:rPr>
              <a:t>裏へ続く</a:t>
            </a:r>
            <a:r>
              <a:rPr dirty="0" sz="1000" spc="10">
                <a:latin typeface="Georgia"/>
                <a:cs typeface="Georgia"/>
              </a:rPr>
              <a:t>)</a:t>
            </a:r>
            <a:endParaRPr sz="1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後期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10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65">
                <a:latin typeface="Georgia"/>
                <a:cs typeface="Georgia"/>
              </a:rPr>
              <a:t>2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8550" y="699399"/>
            <a:ext cx="2906395" cy="595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38125" marR="5080" indent="-226060">
              <a:lnSpc>
                <a:spcPct val="124500"/>
              </a:lnSpc>
              <a:spcBef>
                <a:spcPts val="105"/>
              </a:spcBef>
            </a:pPr>
            <a:r>
              <a:rPr dirty="0" sz="1000" spc="-15">
                <a:latin typeface="Georgia"/>
                <a:cs typeface="Georgia"/>
              </a:rPr>
              <a:t>(3)</a:t>
            </a:r>
            <a:r>
              <a:rPr dirty="0" sz="1000" spc="30">
                <a:latin typeface="Georgia"/>
                <a:cs typeface="Georgia"/>
              </a:rPr>
              <a:t> </a:t>
            </a:r>
            <a:r>
              <a:rPr dirty="0" sz="950" spc="-10">
                <a:latin typeface="SimSun"/>
                <a:cs typeface="SimSun"/>
              </a:rPr>
              <a:t>コントローラがない場合の目標角度</a:t>
            </a:r>
            <a:r>
              <a:rPr dirty="0" sz="950" spc="30">
                <a:latin typeface="SimSun"/>
                <a:cs typeface="SimSun"/>
              </a:rPr>
              <a:t>，</a:t>
            </a:r>
            <a:r>
              <a:rPr dirty="0" sz="950" spc="-10">
                <a:latin typeface="SimSun"/>
                <a:cs typeface="SimSun"/>
              </a:rPr>
              <a:t>角度</a:t>
            </a:r>
            <a:r>
              <a:rPr dirty="0" sz="950" spc="-20">
                <a:latin typeface="SimSun"/>
                <a:cs typeface="SimSun"/>
              </a:rPr>
              <a:t>，</a:t>
            </a:r>
            <a:r>
              <a:rPr dirty="0" sz="950" spc="-10">
                <a:latin typeface="SimSun"/>
                <a:cs typeface="SimSun"/>
              </a:rPr>
              <a:t>偏差 </a:t>
            </a:r>
            <a:r>
              <a:rPr dirty="0" sz="950" spc="15">
                <a:latin typeface="SimSun"/>
                <a:cs typeface="SimSun"/>
              </a:rPr>
              <a:t>の図を描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5">
                <a:latin typeface="SimSun"/>
                <a:cs typeface="SimSun"/>
              </a:rPr>
              <a:t>。</a:t>
            </a:r>
            <a:r>
              <a:rPr dirty="0" sz="1000" spc="-10">
                <a:latin typeface="Georgia"/>
                <a:cs typeface="Georgia"/>
              </a:rPr>
              <a:t>(dataplot.m</a:t>
            </a:r>
            <a:r>
              <a:rPr dirty="0" sz="1000" spc="30">
                <a:latin typeface="Georgia"/>
                <a:cs typeface="Georgia"/>
              </a:rPr>
              <a:t> </a:t>
            </a:r>
            <a:r>
              <a:rPr dirty="0" sz="950" spc="15">
                <a:latin typeface="SimSun"/>
                <a:cs typeface="SimSun"/>
              </a:rPr>
              <a:t>を実行して作成した図 </a:t>
            </a:r>
            <a:r>
              <a:rPr dirty="0" sz="950" spc="5">
                <a:latin typeface="SimSun"/>
                <a:cs typeface="SimSun"/>
              </a:rPr>
              <a:t>を貼る</a:t>
            </a:r>
            <a:r>
              <a:rPr dirty="0" sz="1000" spc="10">
                <a:latin typeface="Georgia"/>
                <a:cs typeface="Georgia"/>
              </a:rPr>
              <a:t>)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525" y="5426844"/>
            <a:ext cx="2987040" cy="597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8125" marR="5080" indent="-226060">
              <a:lnSpc>
                <a:spcPct val="125000"/>
              </a:lnSpc>
              <a:spcBef>
                <a:spcPts val="100"/>
              </a:spcBef>
            </a:pPr>
            <a:r>
              <a:rPr dirty="0" sz="1000" spc="-15">
                <a:latin typeface="Georgia"/>
                <a:cs typeface="Georgia"/>
              </a:rPr>
              <a:t>(4)</a:t>
            </a:r>
            <a:r>
              <a:rPr dirty="0" sz="1000" spc="15">
                <a:latin typeface="Georgia"/>
                <a:cs typeface="Georgia"/>
              </a:rPr>
              <a:t> </a:t>
            </a:r>
            <a:r>
              <a:rPr dirty="0" sz="950" spc="30">
                <a:latin typeface="SimSun"/>
                <a:cs typeface="SimSun"/>
              </a:rPr>
              <a:t>位相遅れ補償を使用したときの目標</a:t>
            </a:r>
            <a:r>
              <a:rPr dirty="0" sz="950" spc="15">
                <a:latin typeface="SimSun"/>
                <a:cs typeface="SimSun"/>
              </a:rPr>
              <a:t>角</a:t>
            </a:r>
            <a:r>
              <a:rPr dirty="0" sz="950" spc="30">
                <a:latin typeface="SimSun"/>
                <a:cs typeface="SimSun"/>
              </a:rPr>
              <a:t>度</a:t>
            </a:r>
            <a:r>
              <a:rPr dirty="0" sz="950" spc="-70">
                <a:latin typeface="SimSun"/>
                <a:cs typeface="SimSun"/>
              </a:rPr>
              <a:t>，</a:t>
            </a:r>
            <a:r>
              <a:rPr dirty="0" sz="950" spc="30">
                <a:latin typeface="SimSun"/>
                <a:cs typeface="SimSun"/>
              </a:rPr>
              <a:t>角度， </a:t>
            </a:r>
            <a:r>
              <a:rPr dirty="0" sz="950" spc="-459">
                <a:latin typeface="SimSun"/>
                <a:cs typeface="SimSun"/>
              </a:rPr>
              <a:t> </a:t>
            </a:r>
            <a:r>
              <a:rPr dirty="0" sz="950" spc="15">
                <a:latin typeface="SimSun"/>
                <a:cs typeface="SimSun"/>
              </a:rPr>
              <a:t>偏差の図を描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5">
                <a:latin typeface="SimSun"/>
                <a:cs typeface="SimSun"/>
              </a:rPr>
              <a:t>。</a:t>
            </a:r>
            <a:r>
              <a:rPr dirty="0" sz="1000" spc="-10">
                <a:latin typeface="Georgia"/>
                <a:cs typeface="Georgia"/>
              </a:rPr>
              <a:t>(dataplot.m</a:t>
            </a:r>
            <a:r>
              <a:rPr dirty="0" sz="1000" spc="30">
                <a:latin typeface="Georgia"/>
                <a:cs typeface="Georgia"/>
              </a:rPr>
              <a:t> </a:t>
            </a:r>
            <a:r>
              <a:rPr dirty="0" sz="950" spc="15">
                <a:latin typeface="SimSun"/>
                <a:cs typeface="SimSun"/>
              </a:rPr>
              <a:t>を実行して作成し </a:t>
            </a:r>
            <a:r>
              <a:rPr dirty="0" sz="950" spc="5">
                <a:latin typeface="SimSun"/>
                <a:cs typeface="SimSun"/>
              </a:rPr>
              <a:t>た図を貼る</a:t>
            </a:r>
            <a:r>
              <a:rPr dirty="0" sz="1000" spc="10">
                <a:latin typeface="Georgia"/>
                <a:cs typeface="Georgia"/>
              </a:rPr>
              <a:t>)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21CE2_f_hw10_prob.dvi</dc:title>
  <dcterms:created xsi:type="dcterms:W3CDTF">2022-01-11T23:29:59Z</dcterms:created>
  <dcterms:modified xsi:type="dcterms:W3CDTF">2022-01-11T23:29:59Z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2022-01-12T00:00:00Z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2022-01-11T00:00:00Z</vt:filetime>
  </property>
</Properties>
</file>