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Sylfaen"/>
                <a:cs typeface="Sylfaen"/>
              </a:rPr>
              <a:t>2021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年度</a:t>
            </a:r>
            <a:r>
              <a:rPr dirty="0" sz="1150" spc="-18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制御工</a:t>
            </a:r>
            <a:r>
              <a:rPr dirty="0" sz="1150" spc="225">
                <a:latin typeface="SimSun"/>
                <a:cs typeface="SimSun"/>
              </a:rPr>
              <a:t>学</a:t>
            </a:r>
            <a:r>
              <a:rPr dirty="0" sz="1200" spc="25">
                <a:latin typeface="Sylfaen"/>
                <a:cs typeface="Sylfaen"/>
              </a:rPr>
              <a:t>I</a:t>
            </a:r>
            <a:r>
              <a:rPr dirty="0" sz="1200" spc="-5">
                <a:latin typeface="Sylfaen"/>
                <a:cs typeface="Sylfaen"/>
              </a:rPr>
              <a:t>I</a:t>
            </a:r>
            <a:r>
              <a:rPr dirty="0" sz="1200" spc="9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後期</a:t>
            </a:r>
            <a:r>
              <a:rPr dirty="0" sz="1150" spc="-190">
                <a:latin typeface="SimSun"/>
                <a:cs typeface="SimSun"/>
              </a:rPr>
              <a:t> </a:t>
            </a:r>
            <a:r>
              <a:rPr dirty="0" sz="1150">
                <a:latin typeface="SimSun"/>
                <a:cs typeface="SimSun"/>
              </a:rPr>
              <a:t>第</a:t>
            </a:r>
            <a:r>
              <a:rPr dirty="0" sz="1150" spc="-335">
                <a:latin typeface="SimSun"/>
                <a:cs typeface="SimSun"/>
              </a:rPr>
              <a:t> </a:t>
            </a:r>
            <a:r>
              <a:rPr dirty="0" sz="1200" spc="-20">
                <a:latin typeface="Sylfaen"/>
                <a:cs typeface="Sylfaen"/>
              </a:rPr>
              <a:t>12</a:t>
            </a:r>
            <a:r>
              <a:rPr dirty="0" sz="1200" spc="-70">
                <a:latin typeface="Sylfaen"/>
                <a:cs typeface="Sylfaen"/>
              </a:rPr>
              <a:t> </a:t>
            </a:r>
            <a:r>
              <a:rPr dirty="0" sz="115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087" y="853107"/>
            <a:ext cx="6327140" cy="12871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spc="25" b="1">
                <a:latin typeface="Rockwell"/>
                <a:cs typeface="Rockwell"/>
              </a:rPr>
              <a:t>202</a:t>
            </a:r>
            <a:r>
              <a:rPr dirty="0" sz="1400" spc="30" b="1">
                <a:latin typeface="Rockwell"/>
                <a:cs typeface="Rockwell"/>
              </a:rPr>
              <a:t>1</a:t>
            </a:r>
            <a:r>
              <a:rPr dirty="0" sz="1400" spc="-105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年</a:t>
            </a:r>
            <a:r>
              <a:rPr dirty="0" sz="1350" spc="30">
                <a:latin typeface="SimSun"/>
                <a:cs typeface="SimSun"/>
              </a:rPr>
              <a:t>度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25">
                <a:latin typeface="SimSun"/>
                <a:cs typeface="SimSun"/>
              </a:rPr>
              <a:t>制御工</a:t>
            </a:r>
            <a:r>
              <a:rPr dirty="0" sz="1350" spc="30">
                <a:latin typeface="SimSun"/>
                <a:cs typeface="SimSun"/>
              </a:rPr>
              <a:t>学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45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I</a:t>
            </a:r>
            <a:r>
              <a:rPr dirty="0" sz="1400" b="1">
                <a:latin typeface="Rockwell"/>
                <a:cs typeface="Rockwell"/>
              </a:rPr>
              <a:t> </a:t>
            </a:r>
            <a:r>
              <a:rPr dirty="0" sz="1400" spc="-160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後</a:t>
            </a:r>
            <a:r>
              <a:rPr dirty="0" sz="1350" spc="30">
                <a:latin typeface="SimSun"/>
                <a:cs typeface="SimSun"/>
              </a:rPr>
              <a:t>期</a:t>
            </a:r>
            <a:r>
              <a:rPr dirty="0" sz="1350" spc="-140">
                <a:latin typeface="SimSun"/>
                <a:cs typeface="SimSun"/>
              </a:rPr>
              <a:t> </a:t>
            </a:r>
            <a:r>
              <a:rPr dirty="0" sz="1350" spc="30">
                <a:latin typeface="SimSun"/>
                <a:cs typeface="SimSun"/>
              </a:rPr>
              <a:t>第</a:t>
            </a:r>
            <a:r>
              <a:rPr dirty="0" sz="1350" spc="-440">
                <a:latin typeface="SimSun"/>
                <a:cs typeface="SimSun"/>
              </a:rPr>
              <a:t> </a:t>
            </a:r>
            <a:r>
              <a:rPr dirty="0" sz="1400" spc="25" b="1">
                <a:latin typeface="Rockwell"/>
                <a:cs typeface="Rockwell"/>
              </a:rPr>
              <a:t>1</a:t>
            </a:r>
            <a:r>
              <a:rPr dirty="0" sz="1400" spc="30" b="1">
                <a:latin typeface="Rockwell"/>
                <a:cs typeface="Rockwell"/>
              </a:rPr>
              <a:t>2</a:t>
            </a:r>
            <a:r>
              <a:rPr dirty="0" sz="1400" spc="-114" b="1">
                <a:latin typeface="Rockwell"/>
                <a:cs typeface="Rockwell"/>
              </a:rPr>
              <a:t> </a:t>
            </a:r>
            <a:r>
              <a:rPr dirty="0" sz="1350" spc="25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3005455">
              <a:lnSpc>
                <a:spcPct val="100000"/>
              </a:lnSpc>
              <a:spcBef>
                <a:spcPts val="1200"/>
              </a:spcBef>
              <a:tabLst>
                <a:tab pos="4363085" algn="l"/>
                <a:tab pos="6313805" algn="l"/>
              </a:tabLst>
            </a:pPr>
            <a:r>
              <a:rPr dirty="0" sz="1000" spc="-5">
                <a:latin typeface="cmr10"/>
                <a:cs typeface="cmr10"/>
              </a:rPr>
              <a:t>5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年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E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科</a:t>
            </a:r>
            <a:r>
              <a:rPr dirty="0" sz="950" spc="-145">
                <a:latin typeface="SimSun"/>
                <a:cs typeface="SimSun"/>
              </a:rPr>
              <a:t> </a:t>
            </a:r>
            <a:r>
              <a:rPr dirty="0" sz="950" spc="5">
                <a:latin typeface="SimSun"/>
                <a:cs typeface="SimSun"/>
              </a:rPr>
              <a:t>番号</a:t>
            </a:r>
            <a:r>
              <a:rPr dirty="0" u="sng" sz="950" spc="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 spc="5">
                <a:latin typeface="SimSun"/>
                <a:cs typeface="SimSun"/>
              </a:rPr>
              <a:t>氏名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Calibri"/>
                <a:cs typeface="Calibri"/>
              </a:rPr>
              <a:t>[</a:t>
            </a:r>
            <a:r>
              <a:rPr dirty="0" sz="950" spc="5">
                <a:latin typeface="SimSun"/>
                <a:cs typeface="SimSun"/>
              </a:rPr>
              <a:t>問題</a:t>
            </a:r>
            <a:r>
              <a:rPr dirty="0" sz="1000" spc="-10" b="1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12700" marR="3336290" indent="144780">
              <a:lnSpc>
                <a:spcPts val="1500"/>
              </a:lnSpc>
              <a:spcBef>
                <a:spcPts val="80"/>
              </a:spcBef>
            </a:pPr>
            <a:r>
              <a:rPr dirty="0" sz="950" spc="5">
                <a:latin typeface="SimSun"/>
                <a:cs typeface="SimSun"/>
              </a:rPr>
              <a:t>次の仕様を満たす</a:t>
            </a:r>
            <a:r>
              <a:rPr dirty="0" sz="950" spc="-200">
                <a:latin typeface="SimSun"/>
                <a:cs typeface="SimSun"/>
              </a:rPr>
              <a:t> </a:t>
            </a:r>
            <a:r>
              <a:rPr dirty="0" sz="1000" spc="-5">
                <a:latin typeface="cmr10"/>
                <a:cs typeface="cmr10"/>
              </a:rPr>
              <a:t>2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自由度制御系の</a:t>
            </a:r>
            <a:r>
              <a:rPr dirty="0" sz="950" spc="-90">
                <a:latin typeface="SimSun"/>
                <a:cs typeface="SimSun"/>
              </a:rPr>
              <a:t> </a:t>
            </a: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950" spc="5">
                <a:latin typeface="SimSun"/>
                <a:cs typeface="SimSun"/>
              </a:rPr>
              <a:t>，</a:t>
            </a:r>
            <a:r>
              <a:rPr dirty="0" sz="1000" spc="200" b="0" i="1">
                <a:latin typeface="Bookman Old Style"/>
                <a:cs typeface="Bookman Old Style"/>
              </a:rPr>
              <a:t>K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1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 </a:t>
            </a:r>
            <a:r>
              <a:rPr dirty="0" sz="950" spc="5">
                <a:latin typeface="SimSun"/>
                <a:cs typeface="SimSun"/>
              </a:rPr>
              <a:t>設計して，下記に答えよ。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0072" y="22544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" b="0" i="1">
                <a:latin typeface="Bookman Old Style"/>
                <a:cs typeface="Bookman Old Style"/>
              </a:rPr>
              <a:t>P</a:t>
            </a:r>
            <a:r>
              <a:rPr dirty="0" sz="1000" spc="-16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280">
                <a:latin typeface="cmr10"/>
                <a:cs typeface="cmr10"/>
              </a:rPr>
              <a:t>)</a:t>
            </a:r>
            <a:r>
              <a:rPr dirty="0" sz="1000" spc="-5">
                <a:latin typeface="cmr10"/>
                <a:cs typeface="cmr10"/>
              </a:rPr>
              <a:t>=</a:t>
            </a:r>
            <a:r>
              <a:rPr dirty="0" sz="1000" spc="-50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1961" y="2169130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10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83055" y="2361844"/>
            <a:ext cx="629920" cy="0"/>
          </a:xfrm>
          <a:custGeom>
            <a:avLst/>
            <a:gdLst/>
            <a:ahLst/>
            <a:cxnLst/>
            <a:rect l="l" t="t" r="r" b="b"/>
            <a:pathLst>
              <a:path w="629919" h="0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70508" y="2341337"/>
            <a:ext cx="6826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0</a:t>
            </a:r>
            <a:r>
              <a:rPr dirty="0" sz="1000" spc="-25" b="0" i="1">
                <a:latin typeface="Bookman Old Style"/>
                <a:cs typeface="Bookman Old Style"/>
              </a:rPr>
              <a:t>.</a:t>
            </a:r>
            <a:r>
              <a:rPr dirty="0" sz="1000">
                <a:latin typeface="cmr10"/>
                <a:cs typeface="cmr10"/>
              </a:rPr>
              <a:t>0933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10" b="0" i="1">
                <a:latin typeface="Bookman Old Style"/>
                <a:cs typeface="Bookman Old Style"/>
              </a:rPr>
              <a:t> </a:t>
            </a:r>
            <a:r>
              <a:rPr dirty="0" sz="1000" spc="215">
                <a:latin typeface="cmr10"/>
                <a:cs typeface="cmr10"/>
              </a:rPr>
              <a:t>+</a:t>
            </a:r>
            <a:r>
              <a:rPr dirty="0" sz="1000" spc="-5">
                <a:latin typeface="cmr10"/>
                <a:cs typeface="cmr10"/>
              </a:rPr>
              <a:t>1</a:t>
            </a:r>
            <a:r>
              <a:rPr dirty="0" sz="1000" spc="-114">
                <a:latin typeface="cmr10"/>
                <a:cs typeface="cmr10"/>
              </a:rPr>
              <a:t> </a:t>
            </a:r>
            <a:endParaRPr sz="1000">
              <a:latin typeface="cmr10"/>
              <a:cs typeface="cmr1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85816" y="225446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>
                <a:latin typeface="cmr10"/>
                <a:cs typeface="cmr10"/>
              </a:rPr>
              <a:t>1</a:t>
            </a:r>
            <a:r>
              <a:rPr dirty="0" sz="1000" spc="-5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6044" y="2594524"/>
            <a:ext cx="2809875" cy="13614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36220" indent="-127000">
              <a:lnSpc>
                <a:spcPct val="100000"/>
              </a:lnSpc>
              <a:spcBef>
                <a:spcPts val="105"/>
              </a:spcBef>
              <a:buSzPct val="105263"/>
              <a:buFont typeface="Arial"/>
              <a:buChar char="•"/>
              <a:tabLst>
                <a:tab pos="236854" algn="l"/>
              </a:tabLst>
            </a:pPr>
            <a:r>
              <a:rPr dirty="0" sz="950" spc="5">
                <a:latin typeface="SimSun"/>
                <a:cs typeface="SimSun"/>
              </a:rPr>
              <a:t>立ち上がり：フィードバック制御と同じくらい</a:t>
            </a:r>
            <a:endParaRPr sz="950">
              <a:latin typeface="SimSun"/>
              <a:cs typeface="SimSun"/>
            </a:endParaRPr>
          </a:p>
          <a:p>
            <a:pPr marL="236220" indent="-127000">
              <a:lnSpc>
                <a:spcPct val="100000"/>
              </a:lnSpc>
              <a:spcBef>
                <a:spcPts val="1155"/>
              </a:spcBef>
              <a:buSzPct val="105263"/>
              <a:buFont typeface="Arial"/>
              <a:buChar char="•"/>
              <a:tabLst>
                <a:tab pos="236854" algn="l"/>
              </a:tabLst>
            </a:pPr>
            <a:r>
              <a:rPr dirty="0" sz="950" spc="5">
                <a:latin typeface="SimSun"/>
                <a:cs typeface="SimSun"/>
              </a:rPr>
              <a:t>制御入力：フィードバック制御よりも小さく</a:t>
            </a:r>
            <a:endParaRPr sz="950">
              <a:latin typeface="SimSun"/>
              <a:cs typeface="SimSun"/>
            </a:endParaRPr>
          </a:p>
          <a:p>
            <a:pPr marL="236220" indent="-127000">
              <a:lnSpc>
                <a:spcPct val="100000"/>
              </a:lnSpc>
              <a:spcBef>
                <a:spcPts val="1150"/>
              </a:spcBef>
              <a:buSzPct val="105263"/>
              <a:buFont typeface="Arial"/>
              <a:buChar char="•"/>
              <a:tabLst>
                <a:tab pos="236854" algn="l"/>
              </a:tabLst>
            </a:pPr>
            <a:r>
              <a:rPr dirty="0" sz="950" spc="5">
                <a:latin typeface="SimSun"/>
                <a:cs typeface="SimSun"/>
              </a:rPr>
              <a:t>定常偏差：フィードバック制御よりも小さく</a:t>
            </a:r>
            <a:endParaRPr sz="950">
              <a:latin typeface="SimSun"/>
              <a:cs typeface="SimSun"/>
            </a:endParaRPr>
          </a:p>
          <a:p>
            <a:pPr marL="236220" indent="-224154">
              <a:lnSpc>
                <a:spcPct val="100000"/>
              </a:lnSpc>
              <a:spcBef>
                <a:spcPts val="1295"/>
              </a:spcBef>
              <a:buFont typeface="cmr10"/>
              <a:buAutoNum type="arabicParenBoth"/>
              <a:tabLst>
                <a:tab pos="236854" algn="l"/>
              </a:tabLst>
            </a:pPr>
            <a:r>
              <a:rPr dirty="0" sz="1000" spc="2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10">
                <a:latin typeface="cmr10"/>
                <a:cs typeface="cmr10"/>
              </a:rPr>
              <a:t>)</a:t>
            </a:r>
            <a:r>
              <a:rPr dirty="0" sz="950" spc="15">
                <a:latin typeface="SimSun"/>
                <a:cs typeface="SimSun"/>
              </a:rPr>
              <a:t>，</a:t>
            </a:r>
            <a:r>
              <a:rPr dirty="0" sz="1000" spc="200" b="0" i="1">
                <a:latin typeface="Bookman Old Style"/>
                <a:cs typeface="Bookman Old Style"/>
              </a:rPr>
              <a:t>K</a:t>
            </a:r>
            <a:r>
              <a:rPr dirty="0" sz="1000" spc="-10">
                <a:latin typeface="cmr10"/>
                <a:cs typeface="cmr10"/>
              </a:rPr>
              <a:t>(</a:t>
            </a:r>
            <a:r>
              <a:rPr dirty="0" sz="1000" spc="-75" b="0" i="1">
                <a:latin typeface="Bookman Old Style"/>
                <a:cs typeface="Bookman Old Style"/>
              </a:rPr>
              <a:t>s</a:t>
            </a:r>
            <a:r>
              <a:rPr dirty="0" sz="1000" spc="-5">
                <a:latin typeface="cmr10"/>
                <a:cs typeface="cmr10"/>
              </a:rPr>
              <a:t>)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5">
                <a:latin typeface="SimSun"/>
                <a:cs typeface="SimSun"/>
              </a:rPr>
              <a:t>を示せ。</a:t>
            </a:r>
            <a:endParaRPr sz="950">
              <a:latin typeface="SimSun"/>
              <a:cs typeface="SimSun"/>
            </a:endParaRPr>
          </a:p>
          <a:p>
            <a:pPr>
              <a:lnSpc>
                <a:spcPct val="100000"/>
              </a:lnSpc>
              <a:buFont typeface="cmr10"/>
              <a:buAutoNum type="arabicParenBoth"/>
            </a:pPr>
            <a:endParaRPr sz="850">
              <a:latin typeface="SimSun"/>
              <a:cs typeface="SimSun"/>
            </a:endParaRPr>
          </a:p>
          <a:p>
            <a:pPr marL="236220" indent="-224154">
              <a:lnSpc>
                <a:spcPct val="100000"/>
              </a:lnSpc>
              <a:spcBef>
                <a:spcPts val="5"/>
              </a:spcBef>
              <a:buSzPct val="105263"/>
              <a:buFont typeface="cmr10"/>
              <a:buAutoNum type="arabicParenBoth"/>
              <a:tabLst>
                <a:tab pos="236854" algn="l"/>
              </a:tabLst>
            </a:pPr>
            <a:r>
              <a:rPr dirty="0" sz="950" spc="5">
                <a:latin typeface="SimSun"/>
                <a:cs typeface="SimSun"/>
              </a:rPr>
              <a:t>出力応答と制御入力の波形を示せ。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21CE2_f_hw12_prob.dvi</dc:title>
  <dcterms:created xsi:type="dcterms:W3CDTF">2022-01-25T16:00:59Z</dcterms:created>
  <dcterms:modified xsi:type="dcterms:W3CDTF">2022-01-25T16:00:59Z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2022-01-26T00:00:00Z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2022-01-25T00:00:00Z</vt:filetime>
  </property>
</Properties>
</file>