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12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0211" y="853107"/>
            <a:ext cx="495427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前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25" b="1">
                <a:latin typeface="Rockwell"/>
                <a:cs typeface="Rockwell"/>
              </a:rPr>
              <a:t>1</a:t>
            </a:r>
            <a:r>
              <a:rPr dirty="0" sz="1400" spc="30" b="1">
                <a:latin typeface="Rockwell"/>
                <a:cs typeface="Rockwell"/>
              </a:rPr>
              <a:t>2</a:t>
            </a:r>
            <a:r>
              <a:rPr dirty="0" sz="1400" spc="-114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632585">
              <a:lnSpc>
                <a:spcPct val="100000"/>
              </a:lnSpc>
              <a:spcBef>
                <a:spcPts val="1200"/>
              </a:spcBef>
              <a:tabLst>
                <a:tab pos="2990215" algn="l"/>
                <a:tab pos="494093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368" y="1429026"/>
            <a:ext cx="3009900" cy="7918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26034">
              <a:lnSpc>
                <a:spcPct val="100000"/>
              </a:lnSpc>
              <a:spcBef>
                <a:spcPts val="45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90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1]</a:t>
            </a:r>
            <a:endParaRPr sz="1000">
              <a:latin typeface="Cambria"/>
              <a:cs typeface="Cambria"/>
            </a:endParaRPr>
          </a:p>
          <a:p>
            <a:pPr algn="just" marL="12700" marR="5080" indent="158115">
              <a:lnSpc>
                <a:spcPct val="127699"/>
              </a:lnSpc>
              <a:spcBef>
                <a:spcPts val="35"/>
              </a:spcBef>
            </a:pPr>
            <a:r>
              <a:rPr dirty="0" sz="950" spc="15">
                <a:latin typeface="SimSun"/>
                <a:cs typeface="SimSun"/>
              </a:rPr>
              <a:t>次の開ループ伝達関数のナイキスト軌跡を描</a:t>
            </a:r>
            <a:r>
              <a:rPr dirty="0" sz="950" spc="5">
                <a:latin typeface="SimSun"/>
                <a:cs typeface="SimSun"/>
              </a:rPr>
              <a:t>き</a:t>
            </a:r>
            <a:r>
              <a:rPr dirty="0" sz="950" spc="-70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フ </a:t>
            </a:r>
            <a:r>
              <a:rPr dirty="0" sz="950" spc="5">
                <a:latin typeface="SimSun"/>
                <a:cs typeface="SimSun"/>
              </a:rPr>
              <a:t>ィードバック制御系が安定となるゲイン</a:t>
            </a:r>
            <a:r>
              <a:rPr dirty="0" sz="950" spc="-225">
                <a:latin typeface="SimSun"/>
                <a:cs typeface="SimSun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950" spc="5">
                <a:latin typeface="SimSun"/>
                <a:cs typeface="SimSun"/>
              </a:rPr>
              <a:t>の範囲を求 </a:t>
            </a:r>
            <a:r>
              <a:rPr dirty="0" sz="950" spc="5">
                <a:latin typeface="SimSun"/>
                <a:cs typeface="SimSun"/>
              </a:rPr>
              <a:t>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6044" y="2361151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3055" y="2754340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0" b="0" i="1">
                <a:latin typeface="Bookman Old Style"/>
                <a:cs typeface="Bookman Old Style"/>
              </a:rPr>
              <a:t>L</a:t>
            </a:r>
            <a:r>
              <a:rPr dirty="0" sz="1000" spc="60">
                <a:latin typeface="cmr10"/>
                <a:cs typeface="cmr10"/>
              </a:rPr>
              <a:t>(</a:t>
            </a:r>
            <a:r>
              <a:rPr dirty="0" sz="1000" spc="60" b="0" i="1">
                <a:latin typeface="Bookman Old Style"/>
                <a:cs typeface="Bookman Old Style"/>
              </a:rPr>
              <a:t>s</a:t>
            </a:r>
            <a:r>
              <a:rPr dirty="0" sz="1000" spc="6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3257" y="266899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3847" y="2861716"/>
            <a:ext cx="1001394" cy="0"/>
          </a:xfrm>
          <a:custGeom>
            <a:avLst/>
            <a:gdLst/>
            <a:ahLst/>
            <a:cxnLst/>
            <a:rect l="l" t="t" r="r" b="b"/>
            <a:pathLst>
              <a:path w="1001394" h="0">
                <a:moveTo>
                  <a:pt x="0" y="0"/>
                </a:moveTo>
                <a:lnTo>
                  <a:pt x="10012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11300" y="2841210"/>
            <a:ext cx="10274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20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6064" y="3206969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83076" y="3601689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0" b="0" i="1">
                <a:latin typeface="Bookman Old Style"/>
                <a:cs typeface="Bookman Old Style"/>
              </a:rPr>
              <a:t>L</a:t>
            </a:r>
            <a:r>
              <a:rPr dirty="0" sz="1000" spc="60">
                <a:latin typeface="cmr10"/>
                <a:cs typeface="cmr10"/>
              </a:rPr>
              <a:t>(</a:t>
            </a:r>
            <a:r>
              <a:rPr dirty="0" sz="1000" spc="60" b="0" i="1">
                <a:latin typeface="Bookman Old Style"/>
                <a:cs typeface="Bookman Old Style"/>
              </a:rPr>
              <a:t>s</a:t>
            </a:r>
            <a:r>
              <a:rPr dirty="0" sz="1000" spc="6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11775" y="3514818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23847" y="3709060"/>
            <a:ext cx="1316990" cy="0"/>
          </a:xfrm>
          <a:custGeom>
            <a:avLst/>
            <a:gdLst/>
            <a:ahLst/>
            <a:cxnLst/>
            <a:rect l="l" t="t" r="r" b="b"/>
            <a:pathLst>
              <a:path w="1316989" h="0">
                <a:moveTo>
                  <a:pt x="0" y="0"/>
                </a:moveTo>
                <a:lnTo>
                  <a:pt x="13167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11300" y="3688555"/>
            <a:ext cx="13442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5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20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41267" y="1514500"/>
            <a:ext cx="0" cy="8661400"/>
          </a:xfrm>
          <a:custGeom>
            <a:avLst/>
            <a:gdLst/>
            <a:ahLst/>
            <a:cxnLst/>
            <a:rect l="l" t="t" r="r" b="b"/>
            <a:pathLst>
              <a:path w="0" h="8661400">
                <a:moveTo>
                  <a:pt x="0" y="8660892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907028" y="1429026"/>
            <a:ext cx="2999105" cy="601345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000" spc="-45" b="1">
                <a:latin typeface="Cambria"/>
                <a:cs typeface="Cambria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23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endParaRPr sz="1000">
              <a:latin typeface="Cambria"/>
              <a:cs typeface="Cambria"/>
            </a:endParaRPr>
          </a:p>
          <a:p>
            <a:pPr marL="12700" marR="5080" indent="144780">
              <a:lnSpc>
                <a:spcPct val="130500"/>
              </a:lnSpc>
              <a:spcBef>
                <a:spcPts val="5"/>
              </a:spcBef>
            </a:pPr>
            <a:r>
              <a:rPr dirty="0" sz="950" spc="15">
                <a:latin typeface="SimSun"/>
                <a:cs typeface="SimSun"/>
              </a:rPr>
              <a:t>開ループ伝達関数のボード線図に基づいて</a:t>
            </a:r>
            <a:r>
              <a:rPr dirty="0" sz="950" spc="-70">
                <a:latin typeface="SimSun"/>
                <a:cs typeface="SimSun"/>
              </a:rPr>
              <a:t>，</a:t>
            </a:r>
            <a:r>
              <a:rPr dirty="0" sz="950" spc="15">
                <a:latin typeface="SimSun"/>
                <a:cs typeface="SimSun"/>
              </a:rPr>
              <a:t>以下の </a:t>
            </a:r>
            <a:r>
              <a:rPr dirty="0" sz="950" spc="5">
                <a:latin typeface="SimSun"/>
                <a:cs typeface="SimSun"/>
              </a:rPr>
              <a:t>問いに答えよ。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60011" y="2144743"/>
            <a:ext cx="440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60" b="0" i="1">
                <a:latin typeface="Bookman Old Style"/>
                <a:cs typeface="Bookman Old Style"/>
              </a:rPr>
              <a:t>L</a:t>
            </a:r>
            <a:r>
              <a:rPr dirty="0" sz="1000" spc="60">
                <a:latin typeface="cmr10"/>
                <a:cs typeface="cmr10"/>
              </a:rPr>
              <a:t>(</a:t>
            </a:r>
            <a:r>
              <a:rPr dirty="0" sz="1000" spc="60" b="0" i="1">
                <a:latin typeface="Bookman Old Style"/>
                <a:cs typeface="Bookman Old Style"/>
              </a:rPr>
              <a:t>s</a:t>
            </a:r>
            <a:r>
              <a:rPr dirty="0" sz="1000" spc="60">
                <a:latin typeface="cmr10"/>
                <a:cs typeface="cmr10"/>
              </a:rPr>
              <a:t>)=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29269" y="2059402"/>
            <a:ext cx="1333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25" b="0" i="1">
                <a:latin typeface="Bookman Old Style"/>
                <a:cs typeface="Bookman Old Style"/>
              </a:rPr>
              <a:t>K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600803" y="2252116"/>
            <a:ext cx="1198245" cy="0"/>
          </a:xfrm>
          <a:custGeom>
            <a:avLst/>
            <a:gdLst/>
            <a:ahLst/>
            <a:cxnLst/>
            <a:rect l="l" t="t" r="r" b="b"/>
            <a:pathLst>
              <a:path w="1198245" h="0">
                <a:moveTo>
                  <a:pt x="0" y="0"/>
                </a:moveTo>
                <a:lnTo>
                  <a:pt x="119786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588255" y="2231610"/>
            <a:ext cx="1225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r>
              <a:rPr dirty="0" sz="1000">
                <a:latin typeface="cmr10"/>
                <a:cs typeface="cmr10"/>
              </a:rPr>
              <a:t>01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35994" y="2430286"/>
            <a:ext cx="296672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1000" spc="275">
                <a:latin typeface="cmr10"/>
                <a:cs typeface="cmr10"/>
              </a:rPr>
              <a:t>=</a:t>
            </a:r>
            <a:r>
              <a:rPr dirty="0" sz="1000" spc="-5">
                <a:latin typeface="cmr10"/>
                <a:cs typeface="cmr10"/>
              </a:rPr>
              <a:t>3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のときのゲイン余裕</a:t>
            </a:r>
            <a:r>
              <a:rPr dirty="0" sz="950" spc="-285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GM</a:t>
            </a:r>
            <a:r>
              <a:rPr dirty="0" sz="950" spc="-10">
                <a:latin typeface="SimSun"/>
                <a:cs typeface="SimSun"/>
              </a:rPr>
              <a:t>，</a:t>
            </a:r>
            <a:r>
              <a:rPr dirty="0" sz="950" spc="5">
                <a:latin typeface="SimSun"/>
                <a:cs typeface="SimSun"/>
              </a:rPr>
              <a:t>位相余裕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M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 </a:t>
            </a:r>
            <a:r>
              <a:rPr dirty="0" sz="950" spc="5">
                <a:latin typeface="SimSun"/>
                <a:cs typeface="SimSun"/>
              </a:rPr>
              <a:t>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10584" y="2913466"/>
            <a:ext cx="301942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1620" marR="30480" indent="-224154">
              <a:lnSpc>
                <a:spcPct val="128200"/>
              </a:lnSpc>
              <a:spcBef>
                <a:spcPts val="100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55">
                <a:latin typeface="cmr10"/>
                <a:cs typeface="cmr10"/>
              </a:rPr>
              <a:t> </a:t>
            </a:r>
            <a:r>
              <a:rPr dirty="0" sz="950" spc="15">
                <a:latin typeface="SimSun"/>
                <a:cs typeface="SimSun"/>
              </a:rPr>
              <a:t>位相余</a:t>
            </a:r>
            <a:r>
              <a:rPr dirty="0" sz="950" spc="5">
                <a:latin typeface="SimSun"/>
                <a:cs typeface="SimSun"/>
              </a:rPr>
              <a:t>裕</a:t>
            </a:r>
            <a:r>
              <a:rPr dirty="0" sz="950" spc="-55">
                <a:latin typeface="SimSun"/>
                <a:cs typeface="SimSun"/>
              </a:rPr>
              <a:t> </a:t>
            </a:r>
            <a:r>
              <a:rPr dirty="0" sz="1000">
                <a:latin typeface="cmr10"/>
                <a:cs typeface="cmr10"/>
              </a:rPr>
              <a:t>P</a:t>
            </a:r>
            <a:r>
              <a:rPr dirty="0" sz="1000" spc="-5">
                <a:latin typeface="cmr10"/>
                <a:cs typeface="cmr10"/>
              </a:rPr>
              <a:t>M</a:t>
            </a:r>
            <a:r>
              <a:rPr dirty="0" sz="1000" spc="70">
                <a:latin typeface="cmr10"/>
                <a:cs typeface="cmr10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65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60</a:t>
            </a:r>
            <a:r>
              <a:rPr dirty="0" baseline="27777" sz="1050" spc="232" i="1">
                <a:latin typeface="Arial"/>
                <a:cs typeface="Arial"/>
              </a:rPr>
              <a:t>◦</a:t>
            </a:r>
            <a:r>
              <a:rPr dirty="0" baseline="27777" sz="1050" i="1">
                <a:latin typeface="Arial"/>
                <a:cs typeface="Arial"/>
              </a:rPr>
              <a:t> </a:t>
            </a:r>
            <a:r>
              <a:rPr dirty="0" baseline="27777" sz="1050" spc="-97" i="1">
                <a:latin typeface="Arial"/>
                <a:cs typeface="Arial"/>
              </a:rPr>
              <a:t> </a:t>
            </a:r>
            <a:r>
              <a:rPr dirty="0" sz="950" spc="15">
                <a:latin typeface="SimSun"/>
                <a:cs typeface="SimSun"/>
              </a:rPr>
              <a:t>となるようにゲイ</a:t>
            </a:r>
            <a:r>
              <a:rPr dirty="0" sz="950" spc="5">
                <a:latin typeface="SimSun"/>
                <a:cs typeface="SimSun"/>
              </a:rPr>
              <a:t>ン</a:t>
            </a:r>
            <a:r>
              <a:rPr dirty="0" sz="950" spc="-165">
                <a:latin typeface="SimSun"/>
                <a:cs typeface="SimSun"/>
              </a:rPr>
              <a:t> </a:t>
            </a:r>
            <a:r>
              <a:rPr dirty="0" sz="1000" spc="125" b="0" i="1">
                <a:latin typeface="Bookman Old Style"/>
                <a:cs typeface="Bookman Old Style"/>
              </a:rPr>
              <a:t>K</a:t>
            </a:r>
            <a:r>
              <a:rPr dirty="0" sz="1000" spc="50" b="0" i="1">
                <a:latin typeface="Bookman Old Style"/>
                <a:cs typeface="Bookman Old Style"/>
              </a:rPr>
              <a:t> </a:t>
            </a:r>
            <a:r>
              <a:rPr dirty="0" sz="950" spc="15">
                <a:latin typeface="SimSun"/>
                <a:cs typeface="SimSun"/>
              </a:rPr>
              <a:t>を求 </a:t>
            </a:r>
            <a:r>
              <a:rPr dirty="0" sz="950" spc="5">
                <a:latin typeface="SimSun"/>
                <a:cs typeface="SimSun"/>
              </a:rPr>
              <a:t>めよ。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21CE2_s_hw12_prob.dvi</dc:title>
  <dcterms:created xsi:type="dcterms:W3CDTF">2021-07-15T19:19:32Z</dcterms:created>
  <dcterms:modified xsi:type="dcterms:W3CDTF">2021-07-15T19:19:32Z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2021-07-16T00:00:00Z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2021-07-15T00:00:00Z</vt:filetime>
  </property>
</Properties>
</file>