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9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2022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30">
                <a:latin typeface="SimSun"/>
                <a:cs typeface="SimSun"/>
              </a:rPr>
              <a:t>年度 制</a:t>
            </a:r>
            <a:r>
              <a:rPr dirty="0" sz="1350">
                <a:latin typeface="SimSun"/>
                <a:cs typeface="SimSun"/>
              </a:rPr>
              <a:t>御</a:t>
            </a:r>
            <a:r>
              <a:rPr dirty="0" sz="1350">
                <a:latin typeface="SimSun"/>
                <a:cs typeface="SimSun"/>
              </a:rPr>
              <a:t>工</a:t>
            </a:r>
            <a:r>
              <a:rPr dirty="0" sz="1350" spc="-210">
                <a:latin typeface="SimSun"/>
                <a:cs typeface="SimSun"/>
              </a:rPr>
              <a:t>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9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>
                <a:latin typeface="SimSun"/>
                <a:cs typeface="SimSun"/>
              </a:rPr>
              <a:t>回</a:t>
            </a:r>
            <a:r>
              <a:rPr dirty="0" sz="1350">
                <a:latin typeface="SimSun"/>
                <a:cs typeface="SimSun"/>
              </a:rPr>
              <a:t>レ</a:t>
            </a:r>
            <a:r>
              <a:rPr dirty="0" sz="1350">
                <a:latin typeface="SimSun"/>
                <a:cs typeface="SimSun"/>
              </a:rPr>
              <a:t>ポ</a:t>
            </a:r>
            <a:r>
              <a:rPr dirty="0" sz="1350">
                <a:latin typeface="SimSun"/>
                <a:cs typeface="SimSun"/>
              </a:rPr>
              <a:t>ー</a:t>
            </a:r>
            <a:r>
              <a:rPr dirty="0" sz="1350" spc="-50">
                <a:latin typeface="SimSun"/>
                <a:cs typeface="SimSun"/>
              </a:rPr>
              <a:t>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r10"/>
                <a:cs typeface="cmr10"/>
              </a:rPr>
              <a:t>5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E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7087" y="158390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30" b="1">
                <a:latin typeface="Georgia"/>
                <a:cs typeface="Georgia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Georgia"/>
                <a:cs typeface="Georgia"/>
              </a:rPr>
              <a:t>1]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80648" y="1837849"/>
            <a:ext cx="3095625" cy="594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1620" marR="30480" indent="-224154">
              <a:lnSpc>
                <a:spcPct val="1245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(1</a:t>
            </a:r>
            <a:r>
              <a:rPr dirty="0" sz="1000" spc="100">
                <a:latin typeface="cmr10"/>
                <a:cs typeface="cmr10"/>
              </a:rPr>
              <a:t>) </a:t>
            </a:r>
            <a:r>
              <a:rPr dirty="0" sz="1000" spc="50" b="0" i="1">
                <a:latin typeface="Bookman Old Style"/>
                <a:cs typeface="Bookman Old Style"/>
              </a:rPr>
              <a:t>L</a:t>
            </a:r>
            <a:r>
              <a:rPr dirty="0" sz="1000" spc="50">
                <a:latin typeface="cmr10"/>
                <a:cs typeface="cmr10"/>
              </a:rPr>
              <a:t>(</a:t>
            </a:r>
            <a:r>
              <a:rPr dirty="0" sz="1000" spc="50" b="0" i="1">
                <a:latin typeface="Bookman Old Style"/>
                <a:cs typeface="Bookman Old Style"/>
              </a:rPr>
              <a:t>s</a:t>
            </a:r>
            <a:r>
              <a:rPr dirty="0" sz="1000" spc="20">
                <a:latin typeface="cmr10"/>
                <a:cs typeface="cmr10"/>
              </a:rPr>
              <a:t>)= </a:t>
            </a: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baseline="-11904" sz="1050">
                <a:latin typeface="Eras Medium ITC"/>
                <a:cs typeface="Eras Medium ITC"/>
              </a:rPr>
              <a:t>2</a:t>
            </a:r>
            <a:r>
              <a:rPr dirty="0" sz="1000" spc="-60" b="0" i="1">
                <a:latin typeface="Bookman Old Style"/>
                <a:cs typeface="Bookman Old Style"/>
              </a:rPr>
              <a:t>, 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baseline="-11904" sz="1050">
                <a:latin typeface="Eras Medium ITC"/>
                <a:cs typeface="Eras Medium ITC"/>
              </a:rPr>
              <a:t>2</a:t>
            </a:r>
            <a:r>
              <a:rPr dirty="0" baseline="-11904" sz="1050" spc="262">
                <a:latin typeface="Eras Medium ITC"/>
                <a:cs typeface="Eras Medium ITC"/>
              </a:rPr>
              <a:t> </a:t>
            </a:r>
            <a:r>
              <a:rPr dirty="0" sz="1000" spc="-15">
                <a:latin typeface="cmr10"/>
                <a:cs typeface="cmr10"/>
              </a:rPr>
              <a:t>= </a:t>
            </a:r>
            <a:r>
              <a:rPr dirty="0" sz="1000" spc="-10">
                <a:latin typeface="cmr10"/>
                <a:cs typeface="cmr10"/>
              </a:rPr>
              <a:t>1</a:t>
            </a:r>
            <a:r>
              <a:rPr dirty="0" sz="1000" spc="-50">
                <a:latin typeface="cmr10"/>
                <a:cs typeface="cmr10"/>
              </a:rPr>
              <a:t>) </a:t>
            </a:r>
            <a:r>
              <a:rPr dirty="0" sz="950" spc="-65">
                <a:latin typeface="SimSun"/>
                <a:cs typeface="SimSun"/>
              </a:rPr>
              <a:t>のゲイン交差周波数 </a:t>
            </a:r>
            <a:r>
              <a:rPr dirty="0" sz="1000" spc="-20" b="0" i="1">
                <a:latin typeface="Bookman Old Style"/>
                <a:cs typeface="Bookman Old Style"/>
              </a:rPr>
              <a:t>ω</a:t>
            </a:r>
            <a:r>
              <a:rPr dirty="0" baseline="-11904" sz="1050" spc="-30" b="0" i="1">
                <a:latin typeface="Bookman Old Style"/>
                <a:cs typeface="Bookman Old Style"/>
              </a:rPr>
              <a:t>gc</a:t>
            </a:r>
            <a:r>
              <a:rPr dirty="0" sz="950" spc="-20">
                <a:latin typeface="SimSun"/>
                <a:cs typeface="SimSun"/>
              </a:rPr>
              <a:t>，</a:t>
            </a:r>
            <a:r>
              <a:rPr dirty="0" sz="950" spc="-45">
                <a:latin typeface="SimSun"/>
                <a:cs typeface="SimSun"/>
              </a:rPr>
              <a:t>位相余裕 </a:t>
            </a:r>
            <a:r>
              <a:rPr dirty="0" sz="1000">
                <a:latin typeface="cmr10"/>
                <a:cs typeface="cmr10"/>
              </a:rPr>
              <a:t>PM</a:t>
            </a:r>
            <a:r>
              <a:rPr dirty="0" sz="1000" spc="-15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を求め，位相余裕が性能を満たすよ</a:t>
            </a:r>
            <a:r>
              <a:rPr dirty="0" sz="950" spc="-50">
                <a:latin typeface="SimSun"/>
                <a:cs typeface="SimSun"/>
              </a:rPr>
              <a:t>うな </a:t>
            </a:r>
            <a:r>
              <a:rPr dirty="0" sz="1000" spc="60" b="0" i="1">
                <a:latin typeface="Bookman Old Style"/>
                <a:cs typeface="Bookman Old Style"/>
              </a:rPr>
              <a:t>K</a:t>
            </a:r>
            <a:r>
              <a:rPr dirty="0" baseline="-11904" sz="1050" spc="89">
                <a:latin typeface="Eras Medium ITC"/>
                <a:cs typeface="Eras Medium ITC"/>
              </a:rPr>
              <a:t>2</a:t>
            </a:r>
            <a:r>
              <a:rPr dirty="0" baseline="-11904" sz="1050" spc="292">
                <a:latin typeface="Eras Medium ITC"/>
                <a:cs typeface="Eras Medium ITC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77087" y="6004134"/>
            <a:ext cx="3003550" cy="60071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dirty="0" sz="1000" spc="-130" b="1">
                <a:latin typeface="Georgia"/>
                <a:cs typeface="Georgia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110" b="1">
                <a:latin typeface="Georgia"/>
                <a:cs typeface="Georgia"/>
              </a:rPr>
              <a:t>2][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Georgia"/>
                <a:cs typeface="Georgia"/>
              </a:rPr>
              <a:t>3]</a:t>
            </a:r>
            <a:endParaRPr sz="1000">
              <a:latin typeface="Georgia"/>
              <a:cs typeface="Georgia"/>
            </a:endParaRPr>
          </a:p>
          <a:p>
            <a:pPr marL="12700" marR="5080" indent="144780">
              <a:lnSpc>
                <a:spcPct val="127200"/>
              </a:lnSpc>
              <a:spcBef>
                <a:spcPts val="25"/>
              </a:spcBef>
            </a:pPr>
            <a:r>
              <a:rPr dirty="0" sz="950" spc="-10">
                <a:latin typeface="SimSun"/>
                <a:cs typeface="SimSun"/>
              </a:rPr>
              <a:t>速度偏差定数を求めて，性能を満たすために必要な</a:t>
            </a:r>
            <a:r>
              <a:rPr dirty="0" sz="950">
                <a:latin typeface="SimSun"/>
                <a:cs typeface="SimSun"/>
              </a:rPr>
              <a:t>ゲインを求めて，</a:t>
            </a:r>
            <a:r>
              <a:rPr dirty="0" sz="1000" b="0" i="1">
                <a:latin typeface="Bookman Old Style"/>
                <a:cs typeface="Bookman Old Style"/>
              </a:rPr>
              <a:t>α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77087" y="8126442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30" b="1">
                <a:latin typeface="Georgia"/>
                <a:cs typeface="Georgia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60" b="1">
                <a:latin typeface="Georgia"/>
                <a:cs typeface="Georgia"/>
              </a:rPr>
              <a:t>4]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96468" y="8316942"/>
            <a:ext cx="2903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50" spc="-25">
                <a:latin typeface="SimSun"/>
                <a:cs typeface="SimSun"/>
              </a:rPr>
              <a:t>折点角周波数 </a:t>
            </a:r>
            <a:r>
              <a:rPr dirty="0" sz="1000" spc="-110" b="0" i="1">
                <a:latin typeface="Bookman Old Style"/>
                <a:cs typeface="Bookman Old Style"/>
              </a:rPr>
              <a:t>ω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30">
                <a:latin typeface="cmr10"/>
                <a:cs typeface="cmr10"/>
              </a:rPr>
              <a:t>= </a:t>
            </a:r>
            <a:r>
              <a:rPr dirty="0" u="sng" baseline="31746" sz="1050" spc="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1746" sz="1050">
                <a:uFill>
                  <a:solidFill>
                    <a:srgbClr val="000000"/>
                  </a:solidFill>
                </a:uFill>
                <a:latin typeface="Eras Medium ITC"/>
                <a:cs typeface="Eras Medium ITC"/>
              </a:rPr>
              <a:t>1</a:t>
            </a:r>
            <a:r>
              <a:rPr dirty="0" u="sng" baseline="31746" sz="1050" spc="89">
                <a:uFill>
                  <a:solidFill>
                    <a:srgbClr val="000000"/>
                  </a:solidFill>
                </a:uFill>
                <a:latin typeface="Eras Medium ITC"/>
                <a:cs typeface="Eras Medium ITC"/>
              </a:rPr>
              <a:t> </a:t>
            </a:r>
            <a:r>
              <a:rPr dirty="0" baseline="31746" sz="1050" spc="382">
                <a:latin typeface="Eras Medium ITC"/>
                <a:cs typeface="Eras Medium ITC"/>
              </a:rPr>
              <a:t> </a:t>
            </a:r>
            <a:r>
              <a:rPr dirty="0" sz="950" spc="-20">
                <a:latin typeface="SimSun"/>
                <a:cs typeface="SimSun"/>
              </a:rPr>
              <a:t>をゲイン交差周波数より </a:t>
            </a:r>
            <a:r>
              <a:rPr dirty="0" sz="1000" spc="-20">
                <a:latin typeface="cmr10"/>
                <a:cs typeface="cmr10"/>
              </a:rPr>
              <a:t>1dec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51687" y="8411288"/>
            <a:ext cx="2606040" cy="2724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3975">
              <a:lnSpc>
                <a:spcPts val="790"/>
              </a:lnSpc>
              <a:spcBef>
                <a:spcPts val="95"/>
              </a:spcBef>
            </a:pPr>
            <a:r>
              <a:rPr dirty="0" baseline="7936" sz="1050" spc="-37" b="0" i="1">
                <a:latin typeface="Bookman Old Style"/>
                <a:cs typeface="Bookman Old Style"/>
              </a:rPr>
              <a:t>T</a:t>
            </a:r>
            <a:r>
              <a:rPr dirty="0" sz="500" spc="-25">
                <a:latin typeface="cmsy9"/>
                <a:cs typeface="cmsy9"/>
              </a:rPr>
              <a:t>2</a:t>
            </a:r>
            <a:endParaRPr sz="500">
              <a:latin typeface="cmsy9"/>
              <a:cs typeface="cmsy9"/>
            </a:endParaRPr>
          </a:p>
          <a:p>
            <a:pPr algn="ctr">
              <a:lnSpc>
                <a:spcPts val="1150"/>
              </a:lnSpc>
            </a:pPr>
            <a:r>
              <a:rPr dirty="0" sz="950" spc="-15">
                <a:latin typeface="SimSun"/>
                <a:cs typeface="SimSun"/>
              </a:rPr>
              <a:t>程度下になるようにするための 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baseline="-11904" sz="1050">
                <a:latin typeface="Eras Medium ITC"/>
                <a:cs typeface="Eras Medium ITC"/>
              </a:rPr>
              <a:t>2</a:t>
            </a:r>
            <a:r>
              <a:rPr dirty="0" baseline="-11904" sz="1050" spc="270">
                <a:latin typeface="Eras Medium ITC"/>
                <a:cs typeface="Eras Medium ITC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567944" y="3094194"/>
            <a:ext cx="6353175" cy="13296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967105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Georgia"/>
                <a:cs typeface="Georgia"/>
              </a:rPr>
              <a:t>[CHECK]</a:t>
            </a:r>
            <a:endParaRPr sz="1000">
              <a:latin typeface="Georgia"/>
              <a:cs typeface="Georgia"/>
            </a:endParaRPr>
          </a:p>
          <a:p>
            <a:pPr algn="just" marL="3604260" marR="17780" indent="-224154">
              <a:lnSpc>
                <a:spcPct val="124500"/>
              </a:lnSpc>
              <a:spcBef>
                <a:spcPts val="800"/>
              </a:spcBef>
              <a:buSzPct val="105263"/>
              <a:buFont typeface="cmr10"/>
              <a:buAutoNum type="arabicParenBoth"/>
              <a:tabLst>
                <a:tab pos="3604895" algn="l"/>
              </a:tabLst>
            </a:pPr>
            <a:r>
              <a:rPr dirty="0" sz="950" spc="55">
                <a:latin typeface="SimSun"/>
                <a:cs typeface="SimSun"/>
              </a:rPr>
              <a:t>コントローラがない場合の位置と速度の応答を</a:t>
            </a:r>
            <a:r>
              <a:rPr dirty="0" sz="950">
                <a:latin typeface="SimSun"/>
                <a:cs typeface="SimSun"/>
              </a:rPr>
              <a:t>描け。</a:t>
            </a:r>
            <a:r>
              <a:rPr dirty="0" sz="1000">
                <a:latin typeface="cmr10"/>
                <a:cs typeface="cmr10"/>
              </a:rPr>
              <a:t>(dataplot.m</a:t>
            </a:r>
            <a:r>
              <a:rPr dirty="0" sz="1000" spc="195">
                <a:latin typeface="cmr10"/>
                <a:cs typeface="cmr10"/>
              </a:rPr>
              <a:t> </a:t>
            </a:r>
            <a:r>
              <a:rPr dirty="0" sz="950" spc="45">
                <a:latin typeface="SimSun"/>
                <a:cs typeface="SimSun"/>
              </a:rPr>
              <a:t>を実行して，</a:t>
            </a:r>
            <a:r>
              <a:rPr dirty="0" sz="1000" spc="-10">
                <a:latin typeface="cmr10"/>
                <a:cs typeface="cmr10"/>
              </a:rPr>
              <a:t>NoControlPosi- </a:t>
            </a:r>
            <a:r>
              <a:rPr dirty="0" sz="1000">
                <a:latin typeface="cmr10"/>
                <a:cs typeface="cmr10"/>
              </a:rPr>
              <a:t>tion.png</a:t>
            </a:r>
            <a:r>
              <a:rPr dirty="0" sz="1000" spc="15">
                <a:latin typeface="cmr10"/>
                <a:cs typeface="cmr10"/>
              </a:rPr>
              <a:t>, </a:t>
            </a:r>
            <a:r>
              <a:rPr dirty="0" sz="1000" spc="-20">
                <a:latin typeface="cmr10"/>
                <a:cs typeface="cmr10"/>
              </a:rPr>
              <a:t>NoControlVelocity.png</a:t>
            </a:r>
            <a:r>
              <a:rPr dirty="0" sz="1000" spc="15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を貼る。</a:t>
            </a:r>
            <a:r>
              <a:rPr dirty="0" sz="1000" spc="-50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  <a:p>
            <a:pPr marL="274320" marR="3351529" indent="-224154">
              <a:lnSpc>
                <a:spcPct val="125000"/>
              </a:lnSpc>
              <a:spcBef>
                <a:spcPts val="790"/>
              </a:spcBef>
              <a:buSzPct val="105263"/>
              <a:buFont typeface="cmr10"/>
              <a:buAutoNum type="arabicParenBoth"/>
              <a:tabLst>
                <a:tab pos="274955" algn="l"/>
              </a:tabLst>
            </a:pPr>
            <a:r>
              <a:rPr dirty="0" sz="950" spc="-65">
                <a:latin typeface="SimSun"/>
                <a:cs typeface="SimSun"/>
              </a:rPr>
              <a:t>設計した </a:t>
            </a:r>
            <a:r>
              <a:rPr dirty="0" sz="1000" spc="60" b="0" i="1">
                <a:latin typeface="Bookman Old Style"/>
                <a:cs typeface="Bookman Old Style"/>
              </a:rPr>
              <a:t>K</a:t>
            </a:r>
            <a:r>
              <a:rPr dirty="0" baseline="-11904" sz="1050" spc="89">
                <a:latin typeface="Eras Medium ITC"/>
                <a:cs typeface="Eras Medium ITC"/>
              </a:rPr>
              <a:t>2 </a:t>
            </a:r>
            <a:r>
              <a:rPr dirty="0" sz="950" spc="-30">
                <a:latin typeface="SimSun"/>
                <a:cs typeface="SimSun"/>
              </a:rPr>
              <a:t>のときのゲイン交差周波数 </a:t>
            </a:r>
            <a:r>
              <a:rPr dirty="0" sz="1000" spc="-30" b="0" i="1">
                <a:latin typeface="Bookman Old Style"/>
                <a:cs typeface="Bookman Old Style"/>
              </a:rPr>
              <a:t>ω</a:t>
            </a:r>
            <a:r>
              <a:rPr dirty="0" baseline="-11904" sz="1050" spc="-44" b="0" i="1">
                <a:latin typeface="Bookman Old Style"/>
                <a:cs typeface="Bookman Old Style"/>
              </a:rPr>
              <a:t>gc</a:t>
            </a:r>
            <a:r>
              <a:rPr dirty="0" sz="950" spc="-35">
                <a:latin typeface="SimSun"/>
                <a:cs typeface="SimSun"/>
              </a:rPr>
              <a:t>，位相</a:t>
            </a:r>
            <a:r>
              <a:rPr dirty="0" sz="950" spc="-45">
                <a:latin typeface="SimSun"/>
                <a:cs typeface="SimSun"/>
              </a:rPr>
              <a:t>余裕 </a:t>
            </a:r>
            <a:r>
              <a:rPr dirty="0" sz="1000" spc="-10">
                <a:latin typeface="cmr10"/>
                <a:cs typeface="cmr10"/>
              </a:rPr>
              <a:t>PM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881628" y="1546763"/>
            <a:ext cx="3049905" cy="40386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dirty="0" sz="1000" spc="-130" b="1">
                <a:latin typeface="Georgia"/>
                <a:cs typeface="Georgia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Georgia"/>
                <a:cs typeface="Georgia"/>
              </a:rPr>
              <a:t>5]</a:t>
            </a:r>
            <a:endParaRPr sz="1000">
              <a:latin typeface="Georgia"/>
              <a:cs typeface="Georgia"/>
            </a:endParaRPr>
          </a:p>
          <a:p>
            <a:pPr marL="182880">
              <a:lnSpc>
                <a:spcPct val="100000"/>
              </a:lnSpc>
              <a:spcBef>
                <a:spcPts val="290"/>
              </a:spcBef>
            </a:pPr>
            <a:r>
              <a:rPr dirty="0" sz="950" spc="-10">
                <a:latin typeface="SimSun"/>
                <a:cs typeface="SimSun"/>
              </a:rPr>
              <a:t>設計パラメータ 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baseline="-11904" sz="1050">
                <a:latin typeface="Eras Medium ITC"/>
                <a:cs typeface="Eras Medium ITC"/>
              </a:rPr>
              <a:t>2</a:t>
            </a:r>
            <a:r>
              <a:rPr dirty="0" sz="1000" spc="155" b="0" i="1">
                <a:latin typeface="Bookman Old Style"/>
                <a:cs typeface="Bookman Old Style"/>
              </a:rPr>
              <a:t>, </a:t>
            </a:r>
            <a:r>
              <a:rPr dirty="0" sz="1000" b="0" i="1">
                <a:latin typeface="Bookman Old Style"/>
                <a:cs typeface="Bookman Old Style"/>
              </a:rPr>
              <a:t>α</a:t>
            </a:r>
            <a:r>
              <a:rPr dirty="0" baseline="-11904" sz="1050">
                <a:latin typeface="Eras Medium ITC"/>
                <a:cs typeface="Eras Medium ITC"/>
              </a:rPr>
              <a:t>2</a:t>
            </a:r>
            <a:r>
              <a:rPr dirty="0" sz="1000" spc="155" b="0" i="1">
                <a:latin typeface="Bookman Old Style"/>
                <a:cs typeface="Bookman Old Style"/>
              </a:rPr>
              <a:t>, 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baseline="-11904" sz="1050">
                <a:latin typeface="Eras Medium ITC"/>
                <a:cs typeface="Eras Medium ITC"/>
              </a:rPr>
              <a:t>2</a:t>
            </a:r>
            <a:r>
              <a:rPr dirty="0" baseline="-11904" sz="1050" spc="457">
                <a:latin typeface="Eras Medium ITC"/>
                <a:cs typeface="Eras Medium ITC"/>
              </a:rPr>
              <a:t> </a:t>
            </a:r>
            <a:r>
              <a:rPr dirty="0" sz="950" spc="-10">
                <a:latin typeface="SimSun"/>
                <a:cs typeface="SimSun"/>
              </a:rPr>
              <a:t>を入れて，ゲイン交差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82515" y="2019632"/>
            <a:ext cx="1250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 b="0" i="1">
                <a:latin typeface="Bookman Old Style"/>
                <a:cs typeface="Bookman Old Style"/>
              </a:rPr>
              <a:t>gc</a:t>
            </a:r>
            <a:endParaRPr sz="700">
              <a:latin typeface="Bookman Old Style"/>
              <a:cs typeface="Bookman Old Style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07023" y="1963379"/>
            <a:ext cx="2085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-60">
                <a:latin typeface="SimSun"/>
                <a:cs typeface="SimSun"/>
              </a:rPr>
              <a:t>周波数 </a:t>
            </a:r>
            <a:r>
              <a:rPr dirty="0" sz="1000" b="0" i="1">
                <a:latin typeface="Bookman Old Style"/>
                <a:cs typeface="Bookman Old Style"/>
              </a:rPr>
              <a:t>ω</a:t>
            </a:r>
            <a:r>
              <a:rPr dirty="0" sz="1000" spc="420" b="0" i="1">
                <a:latin typeface="Bookman Old Style"/>
                <a:cs typeface="Bookman Old Style"/>
              </a:rPr>
              <a:t> </a:t>
            </a:r>
            <a:r>
              <a:rPr dirty="0" sz="950" spc="45">
                <a:latin typeface="SimSun"/>
                <a:cs typeface="SimSun"/>
              </a:rPr>
              <a:t>，位相余裕</a:t>
            </a:r>
            <a:r>
              <a:rPr dirty="0" sz="1000" spc="-10">
                <a:latin typeface="cmr10"/>
                <a:cs typeface="cmr10"/>
              </a:rPr>
              <a:t>PM</a:t>
            </a:r>
            <a:r>
              <a:rPr dirty="0" sz="1000" spc="-95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35990" y="4997665"/>
            <a:ext cx="30187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(2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950" spc="-20">
                <a:latin typeface="SimSun"/>
                <a:cs typeface="SimSun"/>
              </a:rPr>
              <a:t>コントローラがない場合の定常速度偏差を答えよ。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35984" y="6191922"/>
            <a:ext cx="2971165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36220" marR="5080" indent="-224154">
              <a:lnSpc>
                <a:spcPct val="125000"/>
              </a:lnSpc>
              <a:spcBef>
                <a:spcPts val="100"/>
              </a:spcBef>
            </a:pPr>
            <a:r>
              <a:rPr dirty="0" sz="1000">
                <a:latin typeface="cmr10"/>
                <a:cs typeface="cmr10"/>
              </a:rPr>
              <a:t>(3) </a:t>
            </a:r>
            <a:r>
              <a:rPr dirty="0" sz="950" spc="55">
                <a:latin typeface="SimSun"/>
                <a:cs typeface="SimSun"/>
              </a:rPr>
              <a:t>位相遅れ補償を使用したときの位置と速度の応</a:t>
            </a:r>
            <a:r>
              <a:rPr dirty="0" sz="950" spc="-15">
                <a:latin typeface="SimSun"/>
                <a:cs typeface="SimSun"/>
              </a:rPr>
              <a:t>答を描け。</a:t>
            </a:r>
            <a:r>
              <a:rPr dirty="0" sz="1000">
                <a:latin typeface="cmr10"/>
                <a:cs typeface="cmr10"/>
              </a:rPr>
              <a:t>(dataplot.m</a:t>
            </a:r>
            <a:r>
              <a:rPr dirty="0" sz="1000" spc="-80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を実行して，</a:t>
            </a:r>
            <a:r>
              <a:rPr dirty="0" sz="1000" spc="-10">
                <a:latin typeface="cmr10"/>
                <a:cs typeface="cmr10"/>
              </a:rPr>
              <a:t>ControlPosi- </a:t>
            </a:r>
            <a:r>
              <a:rPr dirty="0" sz="1000">
                <a:latin typeface="cmr10"/>
                <a:cs typeface="cmr10"/>
              </a:rPr>
              <a:t>tion.png</a:t>
            </a:r>
            <a:r>
              <a:rPr dirty="0" sz="1000" spc="5">
                <a:latin typeface="cmr10"/>
                <a:cs typeface="cmr10"/>
              </a:rPr>
              <a:t>, </a:t>
            </a:r>
            <a:r>
              <a:rPr dirty="0" sz="1000" spc="-20">
                <a:latin typeface="cmr10"/>
                <a:cs typeface="cmr10"/>
              </a:rPr>
              <a:t>ControlVelocity.png</a:t>
            </a:r>
            <a:r>
              <a:rPr dirty="0" sz="1000" spc="-10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を貼る。</a:t>
            </a:r>
            <a:r>
              <a:rPr dirty="0" sz="1000" spc="-50">
                <a:latin typeface="cmr10"/>
                <a:cs typeface="cmr10"/>
              </a:rPr>
              <a:t>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935998" y="7797828"/>
            <a:ext cx="2965450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29200"/>
              </a:lnSpc>
              <a:spcBef>
                <a:spcPts val="100"/>
              </a:spcBef>
            </a:pPr>
            <a:r>
              <a:rPr dirty="0" sz="1000">
                <a:latin typeface="cmr10"/>
                <a:cs typeface="cmr10"/>
              </a:rPr>
              <a:t>(4) </a:t>
            </a:r>
            <a:r>
              <a:rPr dirty="0" sz="950" spc="-5">
                <a:latin typeface="SimSun"/>
                <a:cs typeface="SimSun"/>
              </a:rPr>
              <a:t>位相遅れ補償を使用したときの定常速度偏差を答</a:t>
            </a:r>
            <a:r>
              <a:rPr dirty="0" sz="950" spc="-20">
                <a:latin typeface="SimSun"/>
                <a:cs typeface="SimSun"/>
              </a:rPr>
              <a:t>えよ。</a:t>
            </a:r>
            <a:endParaRPr sz="9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5402BD2272B544DB94610F453A13EAD" ma:contentTypeVersion="11" ma:contentTypeDescription="新しいドキュメントを作成します。" ma:contentTypeScope="" ma:versionID="0b4f14d00d492f7b7a55c6ab25980c2a">
  <xsd:schema xmlns:xsd="http://www.w3.org/2001/XMLSchema" xmlns:xs="http://www.w3.org/2001/XMLSchema" xmlns:p="http://schemas.microsoft.com/office/2006/metadata/properties" xmlns:ns2="da01f9d1-7562-4bd0-8823-71d0d1bf021c" xmlns:ns3="5c2020c4-36ce-49a8-8949-477f6ffc033e" targetNamespace="http://schemas.microsoft.com/office/2006/metadata/properties" ma:root="true" ma:fieldsID="3675d565cc285f0603f3d24373ed5f12" ns2:_="" ns3:_="">
    <xsd:import namespace="da01f9d1-7562-4bd0-8823-71d0d1bf021c"/>
    <xsd:import namespace="5c2020c4-36ce-49a8-8949-477f6ffc03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f9d1-7562-4bd0-8823-71d0d1bf02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c1ec0f05-8db9-4cb4-a53b-b8806002f2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2020c4-36ce-49a8-8949-477f6ffc033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bb9277c-bc18-4df1-a932-19de13497ef2}" ma:internalName="TaxCatchAll" ma:showField="CatchAllData" ma:web="5c2020c4-36ce-49a8-8949-477f6ffc03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a01f9d1-7562-4bd0-8823-71d0d1bf021c">
      <Terms xmlns="http://schemas.microsoft.com/office/infopath/2007/PartnerControls"/>
    </lcf76f155ced4ddcb4097134ff3c332f>
    <TaxCatchAll xmlns="5c2020c4-36ce-49a8-8949-477f6ffc033e" xsi:nil="true"/>
  </documentManagement>
</p:properties>
</file>

<file path=customXml/itemProps1.xml><?xml version="1.0" encoding="utf-8"?>
<ds:datastoreItem xmlns:ds="http://schemas.openxmlformats.org/officeDocument/2006/customXml" ds:itemID="{C6CEA873-F8FB-436D-B261-8566F175D64E}"/>
</file>

<file path=customXml/itemProps2.xml><?xml version="1.0" encoding="utf-8"?>
<ds:datastoreItem xmlns:ds="http://schemas.openxmlformats.org/officeDocument/2006/customXml" ds:itemID="{FF528EC0-0EFB-4114-A15D-889CD7810115}"/>
</file>

<file path=customXml/itemProps3.xml><?xml version="1.0" encoding="utf-8"?>
<ds:datastoreItem xmlns:ds="http://schemas.openxmlformats.org/officeDocument/2006/customXml" ds:itemID="{E60A392A-6239-4252-B93B-7E210FB4B47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22CE2_f_hw09_prob.dvi</dc:title>
  <dcterms:created xsi:type="dcterms:W3CDTF">2022-12-20T09:57:41Z</dcterms:created>
  <dcterms:modified xsi:type="dcterms:W3CDTF">2022-12-20T09:57:41Z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2022-12-20T00:00:00Z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2022-12-20T00:00:00Z</vt:filetime>
  </property>
  <property fmtid="{D5CDD505-2E9C-101B-9397-08002B2CF9AE}" pid="5" name="Producer">
    <vt:lpwstr>Acrobat Distiller 22.0 (Windows)</vt:lpwstr>
  </property>
  <property fmtid="{D5CDD505-2E9C-101B-9397-08002B2CF9AE}" pid="6" name="ContentTypeId">
    <vt:lpwstr>0x010100B5402BD2272B544DB94610F453A13EAD</vt:lpwstr>
  </property>
</Properties>
</file>