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100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 spc="-10">
                <a:latin typeface="Baskerville Old Face"/>
                <a:cs typeface="Baskerville Old Face"/>
              </a:rPr>
              <a:t>10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Book Antiqua"/>
                <a:cs typeface="Book Antiqua"/>
              </a:rPr>
              <a:t>1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50211" y="853107"/>
            <a:ext cx="495427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2022</a:t>
            </a:r>
            <a:r>
              <a:rPr dirty="0" sz="1400" spc="-20" b="1">
                <a:latin typeface="CenturyOldst"/>
                <a:cs typeface="CenturyOldst"/>
              </a:rPr>
              <a:t> </a:t>
            </a:r>
            <a:r>
              <a:rPr dirty="0" sz="1350" spc="-30">
                <a:latin typeface="SimSun"/>
                <a:cs typeface="SimSun"/>
              </a:rPr>
              <a:t>年度 制</a:t>
            </a:r>
            <a:r>
              <a:rPr dirty="0" sz="1350">
                <a:latin typeface="SimSun"/>
                <a:cs typeface="SimSun"/>
              </a:rPr>
              <a:t>御</a:t>
            </a:r>
            <a:r>
              <a:rPr dirty="0" sz="1350">
                <a:latin typeface="SimSun"/>
                <a:cs typeface="SimSun"/>
              </a:rPr>
              <a:t>工</a:t>
            </a:r>
            <a:r>
              <a:rPr dirty="0" sz="1350" spc="-210">
                <a:latin typeface="SimSun"/>
                <a:cs typeface="SimSun"/>
              </a:rPr>
              <a:t>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300" b="1">
                <a:latin typeface="CenturyOldst"/>
                <a:cs typeface="CenturyOldst"/>
              </a:rPr>
              <a:t> </a:t>
            </a:r>
            <a:r>
              <a:rPr dirty="0" sz="1350" spc="-105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10</a:t>
            </a:r>
            <a:r>
              <a:rPr dirty="0" sz="1400" spc="-35" b="1">
                <a:latin typeface="CenturyOldst"/>
                <a:cs typeface="CenturyOldst"/>
              </a:rPr>
              <a:t> </a:t>
            </a:r>
            <a:r>
              <a:rPr dirty="0" sz="1350">
                <a:latin typeface="SimSun"/>
                <a:cs typeface="SimSun"/>
              </a:rPr>
              <a:t>回</a:t>
            </a:r>
            <a:r>
              <a:rPr dirty="0" sz="1350">
                <a:latin typeface="SimSun"/>
                <a:cs typeface="SimSun"/>
              </a:rPr>
              <a:t>レ</a:t>
            </a:r>
            <a:r>
              <a:rPr dirty="0" sz="1350">
                <a:latin typeface="SimSun"/>
                <a:cs typeface="SimSun"/>
              </a:rPr>
              <a:t>ポ</a:t>
            </a:r>
            <a:r>
              <a:rPr dirty="0" sz="1350">
                <a:latin typeface="SimSun"/>
                <a:cs typeface="SimSun"/>
              </a:rPr>
              <a:t>ー</a:t>
            </a:r>
            <a:r>
              <a:rPr dirty="0" sz="1350" spc="-50">
                <a:latin typeface="SimSun"/>
                <a:cs typeface="SimSun"/>
              </a:rPr>
              <a:t>ト</a:t>
            </a:r>
            <a:endParaRPr sz="1350">
              <a:latin typeface="SimSun"/>
              <a:cs typeface="SimSun"/>
            </a:endParaRPr>
          </a:p>
          <a:p>
            <a:pPr marL="1632585">
              <a:lnSpc>
                <a:spcPct val="100000"/>
              </a:lnSpc>
              <a:spcBef>
                <a:spcPts val="1200"/>
              </a:spcBef>
              <a:tabLst>
                <a:tab pos="2990215" algn="l"/>
                <a:tab pos="4940935" algn="l"/>
              </a:tabLst>
            </a:pPr>
            <a:r>
              <a:rPr dirty="0" sz="1000">
                <a:latin typeface="Book Antiqua"/>
                <a:cs typeface="Book Antiqua"/>
              </a:rPr>
              <a:t>5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60">
                <a:latin typeface="Book Antiqua"/>
                <a:cs typeface="Book Antiqua"/>
              </a:rPr>
              <a:t>E</a:t>
            </a:r>
            <a:r>
              <a:rPr dirty="0" sz="1000">
                <a:latin typeface="Book Antiqua"/>
                <a:cs typeface="Book Antiqua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7087" y="158390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1]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43126" y="1831419"/>
            <a:ext cx="2949575" cy="40894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39"/>
              </a:spcBef>
            </a:pPr>
            <a:r>
              <a:rPr dirty="0" sz="1000">
                <a:latin typeface="Book Antiqua"/>
                <a:cs typeface="Book Antiqua"/>
              </a:rPr>
              <a:t>(1</a:t>
            </a:r>
            <a:r>
              <a:rPr dirty="0" sz="1000" spc="140">
                <a:latin typeface="Book Antiqua"/>
                <a:cs typeface="Book Antiqua"/>
              </a:rPr>
              <a:t>) </a:t>
            </a:r>
            <a:r>
              <a:rPr dirty="0" sz="950" spc="-20">
                <a:latin typeface="SimSun"/>
                <a:cs typeface="SimSun"/>
              </a:rPr>
              <a:t>速応性が性能仕様 </a:t>
            </a:r>
            <a:r>
              <a:rPr dirty="0" sz="1000" b="0" i="1">
                <a:latin typeface="Bookman Old Style"/>
                <a:cs typeface="Bookman Old Style"/>
              </a:rPr>
              <a:t>ω</a:t>
            </a:r>
            <a:r>
              <a:rPr dirty="0" baseline="-11904" sz="1050" b="0" i="1">
                <a:latin typeface="Bookman Old Style"/>
                <a:cs typeface="Bookman Old Style"/>
              </a:rPr>
              <a:t>gc</a:t>
            </a:r>
            <a:r>
              <a:rPr dirty="0" baseline="-11904" sz="1050" spc="359" b="0" i="1">
                <a:latin typeface="Bookman Old Style"/>
                <a:cs typeface="Bookman Old Style"/>
              </a:rPr>
              <a:t> </a:t>
            </a:r>
            <a:r>
              <a:rPr dirty="0" sz="1000" spc="185" i="1">
                <a:latin typeface="Times New Roman"/>
                <a:cs typeface="Times New Roman"/>
              </a:rPr>
              <a:t>≥ </a:t>
            </a:r>
            <a:r>
              <a:rPr dirty="0" sz="1000">
                <a:latin typeface="Book Antiqua"/>
                <a:cs typeface="Book Antiqua"/>
              </a:rPr>
              <a:t>20</a:t>
            </a:r>
            <a:r>
              <a:rPr dirty="0" sz="1000" spc="160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を満たすように </a:t>
            </a:r>
            <a:r>
              <a:rPr dirty="0" sz="1000" spc="-25" b="0" i="1">
                <a:latin typeface="Bookman Old Style"/>
                <a:cs typeface="Bookman Old Style"/>
              </a:rPr>
              <a:t>K</a:t>
            </a:r>
            <a:r>
              <a:rPr dirty="0" baseline="-11904" sz="1050" spc="-37" b="0">
                <a:latin typeface="Bookman Old Style"/>
                <a:cs typeface="Bookman Old Style"/>
              </a:rPr>
              <a:t>1</a:t>
            </a:r>
            <a:endParaRPr baseline="-11904" sz="1050">
              <a:latin typeface="Bookman Old Style"/>
              <a:cs typeface="Bookman Old Style"/>
            </a:endParaRPr>
          </a:p>
          <a:p>
            <a:pPr marL="263525">
              <a:lnSpc>
                <a:spcPct val="100000"/>
              </a:lnSpc>
              <a:spcBef>
                <a:spcPts val="335"/>
              </a:spcBef>
            </a:pPr>
            <a:r>
              <a:rPr dirty="0" sz="950" spc="-5">
                <a:latin typeface="SimSun"/>
                <a:cs typeface="SimSun"/>
              </a:rPr>
              <a:t>を設計してその値を答えよ。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43127" y="3133254"/>
            <a:ext cx="295529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3525" marR="30480" indent="-226060">
              <a:lnSpc>
                <a:spcPct val="125000"/>
              </a:lnSpc>
              <a:spcBef>
                <a:spcPts val="100"/>
              </a:spcBef>
            </a:pPr>
            <a:r>
              <a:rPr dirty="0" sz="1000">
                <a:latin typeface="Book Antiqua"/>
                <a:cs typeface="Book Antiqua"/>
              </a:rPr>
              <a:t>(2</a:t>
            </a:r>
            <a:r>
              <a:rPr dirty="0" sz="1000" spc="160">
                <a:latin typeface="Book Antiqua"/>
                <a:cs typeface="Book Antiqua"/>
              </a:rPr>
              <a:t>) </a:t>
            </a:r>
            <a:r>
              <a:rPr dirty="0" sz="950" spc="-40">
                <a:latin typeface="SimSun"/>
                <a:cs typeface="SimSun"/>
              </a:rPr>
              <a:t>設計した 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baseline="-11904" sz="1050" b="0">
                <a:latin typeface="Bookman Old Style"/>
                <a:cs typeface="Bookman Old Style"/>
              </a:rPr>
              <a:t>1</a:t>
            </a:r>
            <a:r>
              <a:rPr dirty="0" baseline="-11904" sz="1050" spc="209" b="0">
                <a:latin typeface="Bookman Old Style"/>
                <a:cs typeface="Bookman Old Style"/>
              </a:rPr>
              <a:t> </a:t>
            </a:r>
            <a:r>
              <a:rPr dirty="0" sz="950" spc="-10">
                <a:latin typeface="SimSun"/>
                <a:cs typeface="SimSun"/>
              </a:rPr>
              <a:t>のときのゲイン交差周波数 </a:t>
            </a:r>
            <a:r>
              <a:rPr dirty="0" sz="1000" spc="-10" b="0" i="1">
                <a:latin typeface="Bookman Old Style"/>
                <a:cs typeface="Bookman Old Style"/>
              </a:rPr>
              <a:t>ω</a:t>
            </a:r>
            <a:r>
              <a:rPr dirty="0" baseline="-11904" sz="1050" spc="-15" b="0" i="1">
                <a:latin typeface="Bookman Old Style"/>
                <a:cs typeface="Bookman Old Style"/>
              </a:rPr>
              <a:t>gc</a:t>
            </a:r>
            <a:r>
              <a:rPr dirty="0" sz="950" spc="-30">
                <a:latin typeface="SimSun"/>
                <a:cs typeface="SimSun"/>
              </a:rPr>
              <a:t>，位</a:t>
            </a:r>
            <a:r>
              <a:rPr dirty="0" sz="950" spc="-60">
                <a:latin typeface="SimSun"/>
                <a:cs typeface="SimSun"/>
              </a:rPr>
              <a:t>相余裕 </a:t>
            </a:r>
            <a:r>
              <a:rPr dirty="0" sz="1000" spc="-105">
                <a:latin typeface="Book Antiqua"/>
                <a:cs typeface="Book Antiqua"/>
              </a:rPr>
              <a:t>P</a:t>
            </a:r>
            <a:r>
              <a:rPr dirty="0" baseline="13888" sz="1500" spc="-157">
                <a:latin typeface="Book Antiqua"/>
                <a:cs typeface="Book Antiqua"/>
              </a:rPr>
              <a:t>ˆ</a:t>
            </a:r>
            <a:r>
              <a:rPr dirty="0" sz="1000" spc="-105">
                <a:latin typeface="Book Antiqua"/>
                <a:cs typeface="Book Antiqua"/>
              </a:rPr>
              <a:t>M</a:t>
            </a:r>
            <a:r>
              <a:rPr dirty="0" sz="1000" spc="-15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77087" y="740863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3]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018032" y="7691960"/>
            <a:ext cx="5664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7936" sz="1050" b="0">
                <a:latin typeface="Bookman Old Style"/>
                <a:cs typeface="Bookman Old Style"/>
              </a:rPr>
              <a:t>1+sin </a:t>
            </a:r>
            <a:r>
              <a:rPr dirty="0" baseline="7936" sz="1050" spc="-30" b="0" i="1">
                <a:latin typeface="Bookman Old Style"/>
                <a:cs typeface="Bookman Old Style"/>
              </a:rPr>
              <a:t>φ</a:t>
            </a:r>
            <a:r>
              <a:rPr dirty="0" sz="500" spc="-20" b="0">
                <a:latin typeface="Bookman Old Style"/>
                <a:cs typeface="Bookman Old Style"/>
              </a:rPr>
              <a:t>max</a:t>
            </a:r>
            <a:endParaRPr sz="500">
              <a:latin typeface="Bookman Old Style"/>
              <a:cs typeface="Bookman Old Style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96469" y="7597616"/>
            <a:ext cx="29565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α</a:t>
            </a:r>
            <a:r>
              <a:rPr dirty="0" baseline="-11904" sz="1050" b="0">
                <a:latin typeface="Bookman Old Style"/>
                <a:cs typeface="Bookman Old Style"/>
              </a:rPr>
              <a:t>1</a:t>
            </a:r>
            <a:r>
              <a:rPr dirty="0" baseline="-11904" sz="1050" spc="172" b="0">
                <a:latin typeface="Bookman Old Style"/>
                <a:cs typeface="Bookman Old Style"/>
              </a:rPr>
              <a:t> </a:t>
            </a:r>
            <a:r>
              <a:rPr dirty="0" sz="1000" spc="165">
                <a:latin typeface="Book Antiqua"/>
                <a:cs typeface="Book Antiqua"/>
              </a:rPr>
              <a:t>= </a:t>
            </a:r>
            <a:r>
              <a:rPr dirty="0" u="sng" baseline="35714" sz="1050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1</a:t>
            </a:r>
            <a:r>
              <a:rPr dirty="0" u="sng" baseline="35714" sz="10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−</a:t>
            </a:r>
            <a:r>
              <a:rPr dirty="0" u="sng" baseline="35714" sz="1050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sin</a:t>
            </a:r>
            <a:r>
              <a:rPr dirty="0" u="sng" baseline="35714" sz="1050" spc="-127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sng" baseline="35714" sz="105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φ</a:t>
            </a:r>
            <a:r>
              <a:rPr dirty="0" u="sng" baseline="38888" sz="750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max</a:t>
            </a:r>
            <a:r>
              <a:rPr dirty="0" baseline="38888" sz="750" spc="540" b="0">
                <a:latin typeface="Bookman Old Style"/>
                <a:cs typeface="Bookman Old Style"/>
              </a:rPr>
              <a:t> </a:t>
            </a:r>
            <a:r>
              <a:rPr dirty="0" sz="950">
                <a:latin typeface="SimSun"/>
                <a:cs typeface="SimSun"/>
              </a:rPr>
              <a:t>から</a:t>
            </a:r>
            <a:r>
              <a:rPr dirty="0" sz="1000" spc="55">
                <a:latin typeface="Book Antiqua"/>
                <a:cs typeface="Book Antiqua"/>
              </a:rPr>
              <a:t>, </a:t>
            </a:r>
            <a:r>
              <a:rPr dirty="0" sz="950" spc="-25">
                <a:latin typeface="SimSun"/>
                <a:cs typeface="SimSun"/>
              </a:rPr>
              <a:t>パラメータ </a:t>
            </a:r>
            <a:r>
              <a:rPr dirty="0" sz="1000" b="0" i="1">
                <a:latin typeface="Bookman Old Style"/>
                <a:cs typeface="Bookman Old Style"/>
              </a:rPr>
              <a:t>α</a:t>
            </a:r>
            <a:r>
              <a:rPr dirty="0" baseline="-11904" sz="1050" b="0">
                <a:latin typeface="Bookman Old Style"/>
                <a:cs typeface="Bookman Old Style"/>
              </a:rPr>
              <a:t>1</a:t>
            </a:r>
            <a:r>
              <a:rPr dirty="0" baseline="-11904" sz="1050" spc="270" b="0">
                <a:latin typeface="Bookman Old Style"/>
                <a:cs typeface="Bookman Old Style"/>
              </a:rPr>
              <a:t> </a:t>
            </a:r>
            <a:r>
              <a:rPr dirty="0" sz="950" spc="-10">
                <a:latin typeface="SimSun"/>
                <a:cs typeface="SimSun"/>
              </a:rPr>
              <a:t>の値を答えよ。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1447647" y="8849512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5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211171" y="8849512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551687" y="8567831"/>
            <a:ext cx="3045460" cy="59436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4]</a:t>
            </a:r>
            <a:endParaRPr sz="10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290"/>
              </a:spcBef>
            </a:pPr>
            <a:r>
              <a:rPr dirty="0" sz="1000" spc="40" i="1">
                <a:latin typeface="Times New Roman"/>
                <a:cs typeface="Times New Roman"/>
              </a:rPr>
              <a:t>|</a:t>
            </a:r>
            <a:r>
              <a:rPr dirty="0" sz="1000" spc="-445" b="0" i="1">
                <a:latin typeface="Bookman Old Style"/>
                <a:cs typeface="Bookman Old Style"/>
              </a:rPr>
              <a:t>L</a:t>
            </a:r>
            <a:r>
              <a:rPr dirty="0" baseline="13888" sz="1500" spc="135">
                <a:latin typeface="Book Antiqua"/>
                <a:cs typeface="Book Antiqua"/>
              </a:rPr>
              <a:t>ˆ</a:t>
            </a:r>
            <a:r>
              <a:rPr dirty="0" sz="1000" spc="35">
                <a:latin typeface="Book Antiqua"/>
                <a:cs typeface="Book Antiqua"/>
              </a:rPr>
              <a:t>(</a:t>
            </a:r>
            <a:r>
              <a:rPr dirty="0" sz="1000" spc="95" b="0" i="1">
                <a:latin typeface="Bookman Old Style"/>
                <a:cs typeface="Bookman Old Style"/>
              </a:rPr>
              <a:t>j</a:t>
            </a:r>
            <a:r>
              <a:rPr dirty="0" sz="1000" spc="80" b="0" i="1">
                <a:latin typeface="Bookman Old Style"/>
                <a:cs typeface="Bookman Old Style"/>
              </a:rPr>
              <a:t>ω</a:t>
            </a:r>
            <a:r>
              <a:rPr dirty="0" sz="1000" spc="35">
                <a:latin typeface="Book Antiqua"/>
                <a:cs typeface="Book Antiqua"/>
              </a:rPr>
              <a:t>)</a:t>
            </a:r>
            <a:r>
              <a:rPr dirty="0" sz="1000" spc="40" i="1">
                <a:latin typeface="Times New Roman"/>
                <a:cs typeface="Times New Roman"/>
              </a:rPr>
              <a:t>|</a:t>
            </a:r>
            <a:r>
              <a:rPr dirty="0" sz="1000" spc="110" i="1">
                <a:latin typeface="Times New Roman"/>
                <a:cs typeface="Times New Roman"/>
              </a:rPr>
              <a:t> </a:t>
            </a:r>
            <a:r>
              <a:rPr dirty="0" sz="950" spc="-65">
                <a:latin typeface="SimSun"/>
                <a:cs typeface="SimSun"/>
              </a:rPr>
              <a:t>が </a:t>
            </a:r>
            <a:r>
              <a:rPr dirty="0" baseline="36111" sz="1500" spc="142" i="1">
                <a:latin typeface="Times New Roman"/>
                <a:cs typeface="Times New Roman"/>
              </a:rPr>
              <a:t>√</a:t>
            </a:r>
            <a:r>
              <a:rPr dirty="0" sz="1000" spc="95" b="0" i="1">
                <a:latin typeface="Bookman Old Style"/>
                <a:cs typeface="Bookman Old Style"/>
              </a:rPr>
              <a:t>α</a:t>
            </a:r>
            <a:r>
              <a:rPr dirty="0" baseline="-11904" sz="1050" spc="142" b="0">
                <a:latin typeface="Bookman Old Style"/>
                <a:cs typeface="Bookman Old Style"/>
              </a:rPr>
              <a:t>1</a:t>
            </a:r>
            <a:r>
              <a:rPr dirty="0" sz="1000" spc="80">
                <a:latin typeface="Book Antiqua"/>
                <a:cs typeface="Book Antiqua"/>
              </a:rPr>
              <a:t>(= </a:t>
            </a:r>
            <a:r>
              <a:rPr dirty="0" sz="1000" spc="-10">
                <a:latin typeface="Book Antiqua"/>
                <a:cs typeface="Book Antiqua"/>
              </a:rPr>
              <a:t>20</a:t>
            </a:r>
            <a:r>
              <a:rPr dirty="0" sz="1000" spc="-80">
                <a:latin typeface="Book Antiqua"/>
                <a:cs typeface="Book Antiqua"/>
              </a:rPr>
              <a:t> </a:t>
            </a:r>
            <a:r>
              <a:rPr dirty="0" sz="1000" spc="-50">
                <a:latin typeface="Book Antiqua"/>
                <a:cs typeface="Book Antiqua"/>
              </a:rPr>
              <a:t>log</a:t>
            </a:r>
            <a:r>
              <a:rPr dirty="0" sz="1000" spc="-90">
                <a:latin typeface="Book Antiqua"/>
                <a:cs typeface="Book Antiqua"/>
              </a:rPr>
              <a:t> </a:t>
            </a:r>
            <a:r>
              <a:rPr dirty="0" baseline="36111" sz="1500" spc="112" i="1">
                <a:latin typeface="Times New Roman"/>
                <a:cs typeface="Times New Roman"/>
              </a:rPr>
              <a:t>√</a:t>
            </a:r>
            <a:r>
              <a:rPr dirty="0" sz="1000" spc="75" b="0" i="1">
                <a:latin typeface="Bookman Old Style"/>
                <a:cs typeface="Bookman Old Style"/>
              </a:rPr>
              <a:t>α</a:t>
            </a:r>
            <a:r>
              <a:rPr dirty="0" baseline="-11904" sz="1050" spc="112" b="0">
                <a:latin typeface="Bookman Old Style"/>
                <a:cs typeface="Bookman Old Style"/>
              </a:rPr>
              <a:t>1</a:t>
            </a:r>
            <a:r>
              <a:rPr dirty="0" baseline="-11904" sz="1050" spc="254" b="0">
                <a:latin typeface="Bookman Old Style"/>
                <a:cs typeface="Bookman Old Style"/>
              </a:rPr>
              <a:t> </a:t>
            </a:r>
            <a:r>
              <a:rPr dirty="0" sz="1000">
                <a:latin typeface="Book Antiqua"/>
                <a:cs typeface="Book Antiqua"/>
              </a:rPr>
              <a:t>[dB])</a:t>
            </a:r>
            <a:r>
              <a:rPr dirty="0" sz="1000" spc="10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である角周波数</a:t>
            </a:r>
            <a:endParaRPr sz="950">
              <a:latin typeface="SimSun"/>
              <a:cs typeface="SimSun"/>
            </a:endParaRPr>
          </a:p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sz="1000" b="0" i="1">
                <a:latin typeface="Bookman Old Style"/>
                <a:cs typeface="Bookman Old Style"/>
              </a:rPr>
              <a:t>ω</a:t>
            </a:r>
            <a:r>
              <a:rPr dirty="0" baseline="-11904" sz="1050" b="0">
                <a:latin typeface="Bookman Old Style"/>
                <a:cs typeface="Bookman Old Style"/>
              </a:rPr>
              <a:t>max</a:t>
            </a:r>
            <a:r>
              <a:rPr dirty="0" baseline="-11904" sz="1050" spc="67" b="0">
                <a:latin typeface="Bookman Old Style"/>
                <a:cs typeface="Bookman Old Style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526287" y="4470367"/>
            <a:ext cx="6405245" cy="1981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2]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380365" marR="3303904" indent="-226060">
              <a:lnSpc>
                <a:spcPct val="124000"/>
              </a:lnSpc>
              <a:buSzPct val="105263"/>
              <a:buFont typeface="Book Antiqua"/>
              <a:buAutoNum type="arabicParenBoth"/>
              <a:tabLst>
                <a:tab pos="381000" algn="l"/>
              </a:tabLst>
            </a:pPr>
            <a:r>
              <a:rPr dirty="0" sz="950" spc="-15">
                <a:latin typeface="SimSun"/>
                <a:cs typeface="SimSun"/>
              </a:rPr>
              <a:t>性能仕様の位相余裕 </a:t>
            </a:r>
            <a:r>
              <a:rPr dirty="0" sz="1000">
                <a:latin typeface="Book Antiqua"/>
                <a:cs typeface="Book Antiqua"/>
              </a:rPr>
              <a:t>PM</a:t>
            </a:r>
            <a:r>
              <a:rPr dirty="0" sz="1000" spc="90">
                <a:latin typeface="Book Antiqua"/>
                <a:cs typeface="Book Antiqua"/>
              </a:rPr>
              <a:t> = </a:t>
            </a:r>
            <a:r>
              <a:rPr dirty="0" sz="1000" spc="50">
                <a:latin typeface="Book Antiqua"/>
                <a:cs typeface="Book Antiqua"/>
              </a:rPr>
              <a:t>40</a:t>
            </a:r>
            <a:r>
              <a:rPr dirty="0" baseline="27777" sz="1050" spc="225" i="1">
                <a:latin typeface="Times New Roman"/>
                <a:cs typeface="Times New Roman"/>
              </a:rPr>
              <a:t>◦ </a:t>
            </a:r>
            <a:r>
              <a:rPr dirty="0" sz="950">
                <a:latin typeface="SimSun"/>
                <a:cs typeface="SimSun"/>
              </a:rPr>
              <a:t>と［</a:t>
            </a:r>
            <a:r>
              <a:rPr dirty="0" sz="950" spc="-45">
                <a:latin typeface="SimSun"/>
                <a:cs typeface="SimSun"/>
              </a:rPr>
              <a:t>ステップ </a:t>
            </a:r>
            <a:r>
              <a:rPr dirty="0" sz="1000" spc="-25">
                <a:latin typeface="Book Antiqua"/>
                <a:cs typeface="Book Antiqua"/>
              </a:rPr>
              <a:t>1</a:t>
            </a:r>
            <a:r>
              <a:rPr dirty="0" sz="950" spc="-25">
                <a:latin typeface="SimSun"/>
                <a:cs typeface="SimSun"/>
              </a:rPr>
              <a:t>］</a:t>
            </a:r>
            <a:r>
              <a:rPr dirty="0" sz="950" spc="-30">
                <a:latin typeface="SimSun"/>
                <a:cs typeface="SimSun"/>
              </a:rPr>
              <a:t>で求めた </a:t>
            </a:r>
            <a:r>
              <a:rPr dirty="0" sz="1000" spc="-110">
                <a:latin typeface="Book Antiqua"/>
                <a:cs typeface="Book Antiqua"/>
              </a:rPr>
              <a:t>P</a:t>
            </a:r>
            <a:r>
              <a:rPr dirty="0" baseline="13888" sz="1500" spc="-165">
                <a:latin typeface="Book Antiqua"/>
                <a:cs typeface="Book Antiqua"/>
              </a:rPr>
              <a:t>ˆ</a:t>
            </a:r>
            <a:r>
              <a:rPr dirty="0" sz="1000" spc="-110">
                <a:latin typeface="Book Antiqua"/>
                <a:cs typeface="Book Antiqua"/>
              </a:rPr>
              <a:t>M</a:t>
            </a:r>
            <a:r>
              <a:rPr dirty="0" sz="1000" spc="-10">
                <a:latin typeface="Book Antiqua"/>
                <a:cs typeface="Book Antiqua"/>
              </a:rPr>
              <a:t> </a:t>
            </a:r>
            <a:r>
              <a:rPr dirty="0" sz="950" spc="-40">
                <a:latin typeface="SimSun"/>
                <a:cs typeface="SimSun"/>
              </a:rPr>
              <a:t>との差 </a:t>
            </a:r>
            <a:r>
              <a:rPr dirty="0" sz="1000" spc="-490" b="0" i="1">
                <a:latin typeface="Bookman Old Style"/>
                <a:cs typeface="Bookman Old Style"/>
              </a:rPr>
              <a:t>φ</a:t>
            </a:r>
            <a:r>
              <a:rPr dirty="0" baseline="13888" sz="1500" spc="97">
                <a:latin typeface="Book Antiqua"/>
                <a:cs typeface="Book Antiqua"/>
              </a:rPr>
              <a:t>ˆ</a:t>
            </a:r>
            <a:r>
              <a:rPr dirty="0" baseline="13888" sz="1500" spc="-7">
                <a:latin typeface="Book Antiqua"/>
                <a:cs typeface="Book Antiqua"/>
              </a:rPr>
              <a:t> </a:t>
            </a:r>
            <a:r>
              <a:rPr dirty="0" sz="1000" spc="90">
                <a:latin typeface="Book Antiqua"/>
                <a:cs typeface="Book Antiqua"/>
              </a:rPr>
              <a:t>= </a:t>
            </a:r>
            <a:r>
              <a:rPr dirty="0" sz="1000">
                <a:latin typeface="Book Antiqua"/>
                <a:cs typeface="Book Antiqua"/>
              </a:rPr>
              <a:t>PM</a:t>
            </a:r>
            <a:r>
              <a:rPr dirty="0" sz="1000" spc="-35">
                <a:latin typeface="Book Antiqua"/>
                <a:cs typeface="Book Antiqua"/>
              </a:rPr>
              <a:t> </a:t>
            </a:r>
            <a:r>
              <a:rPr dirty="0" sz="1000" spc="30" i="1">
                <a:latin typeface="Times New Roman"/>
                <a:cs typeface="Times New Roman"/>
              </a:rPr>
              <a:t>− </a:t>
            </a:r>
            <a:r>
              <a:rPr dirty="0" sz="1000" spc="-80">
                <a:latin typeface="Book Antiqua"/>
                <a:cs typeface="Book Antiqua"/>
              </a:rPr>
              <a:t>P</a:t>
            </a:r>
            <a:r>
              <a:rPr dirty="0" baseline="13888" sz="1500" spc="-120">
                <a:latin typeface="Book Antiqua"/>
                <a:cs typeface="Book Antiqua"/>
              </a:rPr>
              <a:t>ˆ</a:t>
            </a:r>
            <a:r>
              <a:rPr dirty="0" sz="1000" spc="-80">
                <a:latin typeface="Book Antiqua"/>
                <a:cs typeface="Book Antiqua"/>
              </a:rPr>
              <a:t>M</a:t>
            </a:r>
            <a:r>
              <a:rPr dirty="0" sz="1000" spc="85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  <a:p>
            <a:pPr algn="ctr" marL="998219">
              <a:lnSpc>
                <a:spcPct val="100000"/>
              </a:lnSpc>
              <a:spcBef>
                <a:spcPts val="1250"/>
              </a:spcBef>
            </a:pPr>
            <a:r>
              <a:rPr dirty="0" sz="1000" spc="55" b="1">
                <a:latin typeface="Times New Roman"/>
                <a:cs typeface="Times New Roman"/>
              </a:rPr>
              <a:t>[CHECK]</a:t>
            </a:r>
            <a:endParaRPr sz="1000">
              <a:latin typeface="Times New Roman"/>
              <a:cs typeface="Times New Roman"/>
            </a:endParaRPr>
          </a:p>
          <a:p>
            <a:pPr lvl="1" marL="3710304" marR="30480" indent="-226060">
              <a:lnSpc>
                <a:spcPct val="129200"/>
              </a:lnSpc>
              <a:spcBef>
                <a:spcPts val="740"/>
              </a:spcBef>
              <a:buSzPct val="105263"/>
              <a:buFont typeface="Book Antiqua"/>
              <a:buAutoNum type="arabicParenBoth"/>
              <a:tabLst>
                <a:tab pos="3710940" algn="l"/>
              </a:tabLst>
            </a:pPr>
            <a:r>
              <a:rPr dirty="0" sz="950" spc="35">
                <a:latin typeface="SimSun"/>
                <a:cs typeface="SimSun"/>
              </a:rPr>
              <a:t>コントローラがない場合の立ち上がり時間を答</a:t>
            </a:r>
            <a:r>
              <a:rPr dirty="0" sz="950">
                <a:latin typeface="SimSun"/>
                <a:cs typeface="SimSun"/>
              </a:rPr>
              <a:t>えよ。</a:t>
            </a:r>
            <a:endParaRPr sz="950">
              <a:latin typeface="SimSun"/>
              <a:cs typeface="SimSu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Book Antiqua"/>
              <a:buAutoNum type="arabicParenBoth"/>
            </a:pPr>
            <a:endParaRPr sz="1000">
              <a:latin typeface="SimSun"/>
              <a:cs typeface="SimSun"/>
            </a:endParaRPr>
          </a:p>
          <a:p>
            <a:pPr lvl="1" marL="380365" indent="-226060">
              <a:lnSpc>
                <a:spcPct val="100000"/>
              </a:lnSpc>
              <a:spcBef>
                <a:spcPts val="5"/>
              </a:spcBef>
              <a:buFont typeface="Book Antiqua"/>
              <a:buAutoNum type="arabicParenBoth"/>
              <a:tabLst>
                <a:tab pos="381000" algn="l"/>
              </a:tabLst>
            </a:pPr>
            <a:r>
              <a:rPr dirty="0" sz="1000" spc="-490" b="0" i="1">
                <a:latin typeface="Bookman Old Style"/>
                <a:cs typeface="Bookman Old Style"/>
              </a:rPr>
              <a:t>φ</a:t>
            </a:r>
            <a:r>
              <a:rPr dirty="0" baseline="13888" sz="1500" spc="97">
                <a:latin typeface="Book Antiqua"/>
                <a:cs typeface="Book Antiqua"/>
              </a:rPr>
              <a:t>ˆ</a:t>
            </a:r>
            <a:r>
              <a:rPr dirty="0" baseline="13888" sz="1500" spc="225">
                <a:latin typeface="Book Antiqua"/>
                <a:cs typeface="Book Antiqua"/>
              </a:rPr>
              <a:t> </a:t>
            </a:r>
            <a:r>
              <a:rPr dirty="0" sz="950">
                <a:latin typeface="SimSun"/>
                <a:cs typeface="SimSun"/>
              </a:rPr>
              <a:t>に適当な（</a:t>
            </a:r>
            <a:r>
              <a:rPr dirty="0" sz="950" spc="45">
                <a:latin typeface="SimSun"/>
                <a:cs typeface="SimSun"/>
              </a:rPr>
              <a:t>例えば </a:t>
            </a:r>
            <a:r>
              <a:rPr dirty="0" sz="1000" spc="75">
                <a:latin typeface="Book Antiqua"/>
                <a:cs typeface="Book Antiqua"/>
              </a:rPr>
              <a:t>5</a:t>
            </a:r>
            <a:r>
              <a:rPr dirty="0" baseline="27777" sz="1050" spc="225" i="1">
                <a:latin typeface="Times New Roman"/>
                <a:cs typeface="Times New Roman"/>
              </a:rPr>
              <a:t>◦  </a:t>
            </a:r>
            <a:r>
              <a:rPr dirty="0" sz="950">
                <a:latin typeface="SimSun"/>
                <a:cs typeface="SimSun"/>
              </a:rPr>
              <a:t>以上の）余裕を考慮し</a:t>
            </a:r>
            <a:r>
              <a:rPr dirty="0" sz="1000" spc="-50">
                <a:latin typeface="Book Antiqua"/>
                <a:cs typeface="Book Antiqua"/>
              </a:rPr>
              <a:t>,</a:t>
            </a:r>
            <a:endParaRPr sz="1000">
              <a:latin typeface="Book Antiqua"/>
              <a:cs typeface="Book Antiqua"/>
            </a:endParaRPr>
          </a:p>
          <a:p>
            <a:pPr marL="380365">
              <a:lnSpc>
                <a:spcPct val="100000"/>
              </a:lnSpc>
              <a:spcBef>
                <a:spcPts val="300"/>
              </a:spcBef>
            </a:pPr>
            <a:r>
              <a:rPr dirty="0" sz="1000" spc="-10" b="0" i="1">
                <a:latin typeface="Bookman Old Style"/>
                <a:cs typeface="Bookman Old Style"/>
              </a:rPr>
              <a:t>φ</a:t>
            </a:r>
            <a:r>
              <a:rPr dirty="0" baseline="-11904" sz="1050" spc="-15" b="0">
                <a:latin typeface="Bookman Old Style"/>
                <a:cs typeface="Bookman Old Style"/>
              </a:rPr>
              <a:t>max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07028" y="158390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5]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726940" y="1862660"/>
            <a:ext cx="76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40" b="0">
                <a:latin typeface="Bookman Old Style"/>
                <a:cs typeface="Bookman Old Style"/>
              </a:rPr>
              <a:t>1</a:t>
            </a:r>
            <a:endParaRPr sz="700">
              <a:latin typeface="Bookman Old Style"/>
              <a:cs typeface="Bookman Old Style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4550511" y="1982368"/>
            <a:ext cx="426720" cy="0"/>
          </a:xfrm>
          <a:custGeom>
            <a:avLst/>
            <a:gdLst/>
            <a:ahLst/>
            <a:cxnLst/>
            <a:rect l="l" t="t" r="r" b="b"/>
            <a:pathLst>
              <a:path w="426720" h="0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3973066" y="1874993"/>
            <a:ext cx="6991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Book Antiqua"/>
                <a:cs typeface="Book Antiqua"/>
              </a:rPr>
              <a:t>(1)</a:t>
            </a:r>
            <a:r>
              <a:rPr dirty="0" sz="1000" spc="270">
                <a:latin typeface="Book Antiqua"/>
                <a:cs typeface="Book Antiqua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baseline="-11904" sz="1050" b="0">
                <a:latin typeface="Bookman Old Style"/>
                <a:cs typeface="Bookman Old Style"/>
              </a:rPr>
              <a:t>1</a:t>
            </a:r>
            <a:r>
              <a:rPr dirty="0" baseline="-11904" sz="1050" spc="157" b="0">
                <a:latin typeface="Bookman Old Style"/>
                <a:cs typeface="Bookman Old Style"/>
              </a:rPr>
              <a:t> </a:t>
            </a:r>
            <a:r>
              <a:rPr dirty="0" sz="1000" spc="160">
                <a:latin typeface="Book Antiqua"/>
                <a:cs typeface="Book Antiqua"/>
              </a:rPr>
              <a:t>=</a:t>
            </a:r>
            <a:r>
              <a:rPr dirty="0" sz="1000" spc="150">
                <a:latin typeface="Book Antiqua"/>
                <a:cs typeface="Book Antiqua"/>
              </a:rPr>
              <a:t> </a:t>
            </a:r>
            <a:r>
              <a:rPr dirty="0" baseline="7936" sz="1050" spc="322" i="1">
                <a:latin typeface="Times New Roman"/>
                <a:cs typeface="Times New Roman"/>
              </a:rPr>
              <a:t>√</a:t>
            </a:r>
            <a:endParaRPr baseline="7936" sz="105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4634331" y="1998370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4596391" y="1967816"/>
            <a:ext cx="4140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7936" sz="1050" b="0" i="1">
                <a:latin typeface="Bookman Old Style"/>
                <a:cs typeface="Bookman Old Style"/>
              </a:rPr>
              <a:t>α</a:t>
            </a:r>
            <a:r>
              <a:rPr dirty="0" sz="500" b="0">
                <a:latin typeface="Bookman Old Style"/>
                <a:cs typeface="Bookman Old Style"/>
              </a:rPr>
              <a:t>1</a:t>
            </a:r>
            <a:r>
              <a:rPr dirty="0" sz="500" spc="-15" b="0">
                <a:latin typeface="Bookman Old Style"/>
                <a:cs typeface="Bookman Old Style"/>
              </a:rPr>
              <a:t> </a:t>
            </a:r>
            <a:r>
              <a:rPr dirty="0" baseline="7936" sz="1050" spc="-30" b="0" i="1">
                <a:latin typeface="Bookman Old Style"/>
                <a:cs typeface="Bookman Old Style"/>
              </a:rPr>
              <a:t>ω</a:t>
            </a:r>
            <a:r>
              <a:rPr dirty="0" sz="500" spc="-20" b="0">
                <a:latin typeface="Bookman Old Style"/>
                <a:cs typeface="Bookman Old Style"/>
              </a:rPr>
              <a:t>max</a:t>
            </a:r>
            <a:endParaRPr sz="500">
              <a:latin typeface="Bookman Old Style"/>
              <a:cs typeface="Bookman Old Style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6528" y="1874994"/>
            <a:ext cx="19951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50" spc="-20">
                <a:latin typeface="SimSun"/>
                <a:cs typeface="SimSun"/>
              </a:rPr>
              <a:t>から</a:t>
            </a:r>
            <a:r>
              <a:rPr dirty="0" sz="1000">
                <a:latin typeface="Book Antiqua"/>
                <a:cs typeface="Book Antiqua"/>
              </a:rPr>
              <a:t>, </a:t>
            </a:r>
            <a:r>
              <a:rPr dirty="0" sz="950" spc="-60">
                <a:latin typeface="SimSun"/>
                <a:cs typeface="SimSun"/>
              </a:rPr>
              <a:t>パラメータ 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baseline="-11904" sz="1050" b="0">
                <a:latin typeface="Bookman Old Style"/>
                <a:cs typeface="Bookman Old Style"/>
              </a:rPr>
              <a:t>1</a:t>
            </a:r>
            <a:r>
              <a:rPr dirty="0" baseline="-11904" sz="1050" spc="97" b="0">
                <a:latin typeface="Bookman Old Style"/>
                <a:cs typeface="Bookman Old Style"/>
              </a:rPr>
              <a:t> </a:t>
            </a:r>
            <a:r>
              <a:rPr dirty="0" sz="950" spc="-40">
                <a:latin typeface="SimSun"/>
                <a:cs typeface="SimSun"/>
              </a:rPr>
              <a:t>の値を求めよ。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986528" y="3077289"/>
            <a:ext cx="55562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98450" algn="l"/>
              </a:tabLst>
            </a:pPr>
            <a:r>
              <a:rPr dirty="0" baseline="7936" sz="1050" spc="-37" b="0" i="1">
                <a:latin typeface="Bookman Old Style"/>
                <a:cs typeface="Bookman Old Style"/>
              </a:rPr>
              <a:t>T</a:t>
            </a:r>
            <a:r>
              <a:rPr dirty="0" sz="500" spc="-25" b="0">
                <a:latin typeface="Bookman Old Style"/>
                <a:cs typeface="Bookman Old Style"/>
              </a:rPr>
              <a:t>1</a:t>
            </a:r>
            <a:r>
              <a:rPr dirty="0" sz="500" b="0">
                <a:latin typeface="Bookman Old Style"/>
                <a:cs typeface="Bookman Old Style"/>
              </a:rPr>
              <a:t>	</a:t>
            </a:r>
            <a:r>
              <a:rPr dirty="0" baseline="7936" sz="1050" b="0" i="1">
                <a:latin typeface="Bookman Old Style"/>
                <a:cs typeface="Bookman Old Style"/>
              </a:rPr>
              <a:t>α</a:t>
            </a:r>
            <a:r>
              <a:rPr dirty="0" sz="500" b="0">
                <a:latin typeface="Bookman Old Style"/>
                <a:cs typeface="Bookman Old Style"/>
              </a:rPr>
              <a:t>1</a:t>
            </a:r>
            <a:r>
              <a:rPr dirty="0" sz="500" spc="-15" b="0">
                <a:latin typeface="Bookman Old Style"/>
                <a:cs typeface="Bookman Old Style"/>
              </a:rPr>
              <a:t> </a:t>
            </a:r>
            <a:r>
              <a:rPr dirty="0" baseline="7936" sz="1050" spc="-37" b="0" i="1">
                <a:latin typeface="Bookman Old Style"/>
                <a:cs typeface="Bookman Old Style"/>
              </a:rPr>
              <a:t>T</a:t>
            </a:r>
            <a:r>
              <a:rPr dirty="0" sz="500" spc="-25" b="0">
                <a:latin typeface="Bookman Old Style"/>
                <a:cs typeface="Bookman Old Style"/>
              </a:rPr>
              <a:t>1</a:t>
            </a:r>
            <a:endParaRPr sz="500">
              <a:latin typeface="Bookman Old Style"/>
              <a:cs typeface="Bookman Old Style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973067" y="2982943"/>
            <a:ext cx="2242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Book Antiqua"/>
                <a:cs typeface="Book Antiqua"/>
              </a:rPr>
              <a:t>(2</a:t>
            </a:r>
            <a:r>
              <a:rPr dirty="0" sz="1000" spc="125">
                <a:latin typeface="Book Antiqua"/>
                <a:cs typeface="Book Antiqua"/>
              </a:rPr>
              <a:t>) </a:t>
            </a:r>
            <a:r>
              <a:rPr dirty="0" sz="950" spc="-5">
                <a:latin typeface="SimSun"/>
                <a:cs typeface="SimSun"/>
              </a:rPr>
              <a:t>折点角周波数 </a:t>
            </a:r>
            <a:r>
              <a:rPr dirty="0" u="sng" baseline="31746" sz="1050" spc="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1746" sz="1050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1</a:t>
            </a:r>
            <a:r>
              <a:rPr dirty="0" u="sng" baseline="31746" sz="1050" spc="22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baseline="31746" sz="1050" spc="-157" b="0">
                <a:latin typeface="Bookman Old Style"/>
                <a:cs typeface="Bookman Old Style"/>
              </a:rPr>
              <a:t> </a:t>
            </a:r>
            <a:r>
              <a:rPr dirty="0" sz="950" spc="-185">
                <a:latin typeface="SimSun"/>
                <a:cs typeface="SimSun"/>
              </a:rPr>
              <a:t>， </a:t>
            </a:r>
            <a:r>
              <a:rPr dirty="0" u="sng" baseline="31746" sz="1050" spc="24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31746" sz="1050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1</a:t>
            </a:r>
            <a:r>
              <a:rPr dirty="0" u="sng" baseline="31746" sz="1050" spc="712" b="0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baseline="31746" sz="1050" spc="330" b="0">
                <a:latin typeface="Bookman Old Style"/>
                <a:cs typeface="Bookman Old Style"/>
              </a:rPr>
              <a:t> </a:t>
            </a:r>
            <a:r>
              <a:rPr dirty="0" sz="950" spc="-10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881628" y="4052220"/>
            <a:ext cx="2924810" cy="4064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dirty="0" sz="1000" spc="-20" b="1">
                <a:latin typeface="Times New Roman"/>
                <a:cs typeface="Times New Roman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Times New Roman"/>
                <a:cs typeface="Times New Roman"/>
              </a:rPr>
              <a:t>6]</a:t>
            </a:r>
            <a:endParaRPr sz="10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300"/>
              </a:spcBef>
            </a:pPr>
            <a:r>
              <a:rPr dirty="0" sz="950" spc="-20">
                <a:latin typeface="SimSun"/>
                <a:cs typeface="SimSun"/>
              </a:rPr>
              <a:t>ゲイン交差周波数 </a:t>
            </a:r>
            <a:r>
              <a:rPr dirty="0" sz="1000" spc="-10" b="0" i="1">
                <a:latin typeface="Bookman Old Style"/>
                <a:cs typeface="Bookman Old Style"/>
              </a:rPr>
              <a:t>ω</a:t>
            </a:r>
            <a:r>
              <a:rPr dirty="0" baseline="-11904" sz="1050" spc="-15" b="0" i="1">
                <a:latin typeface="Bookman Old Style"/>
                <a:cs typeface="Bookman Old Style"/>
              </a:rPr>
              <a:t>gc</a:t>
            </a:r>
            <a:r>
              <a:rPr dirty="0" sz="950" spc="-30">
                <a:latin typeface="SimSun"/>
                <a:cs typeface="SimSun"/>
              </a:rPr>
              <a:t>，位相余裕 </a:t>
            </a:r>
            <a:r>
              <a:rPr dirty="0" sz="1000">
                <a:latin typeface="Book Antiqua"/>
                <a:cs typeface="Book Antiqua"/>
              </a:rPr>
              <a:t>PM</a:t>
            </a:r>
            <a:r>
              <a:rPr dirty="0" sz="1000" spc="90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998467" y="6833194"/>
            <a:ext cx="290004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125" marR="5080" indent="-226060">
              <a:lnSpc>
                <a:spcPct val="128200"/>
              </a:lnSpc>
              <a:spcBef>
                <a:spcPts val="100"/>
              </a:spcBef>
            </a:pPr>
            <a:r>
              <a:rPr dirty="0" sz="1000">
                <a:latin typeface="Book Antiqua"/>
                <a:cs typeface="Book Antiqua"/>
              </a:rPr>
              <a:t>(2</a:t>
            </a:r>
            <a:r>
              <a:rPr dirty="0" sz="1000" spc="175">
                <a:latin typeface="Book Antiqua"/>
                <a:cs typeface="Book Antiqua"/>
              </a:rPr>
              <a:t>) </a:t>
            </a:r>
            <a:r>
              <a:rPr dirty="0" sz="950" spc="-20">
                <a:latin typeface="SimSun"/>
                <a:cs typeface="SimSun"/>
              </a:rPr>
              <a:t>位相遅れ補償を使用したときの立ち上がり時間を</a:t>
            </a:r>
            <a:r>
              <a:rPr dirty="0" sz="950" spc="-15">
                <a:latin typeface="SimSun"/>
                <a:cs typeface="SimSun"/>
              </a:rPr>
              <a:t>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224020" y="10004011"/>
            <a:ext cx="6115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Book Antiqua"/>
                <a:cs typeface="Book Antiqua"/>
              </a:rPr>
              <a:t>(</a:t>
            </a:r>
            <a:r>
              <a:rPr dirty="0" sz="950">
                <a:latin typeface="SimSun"/>
                <a:cs typeface="SimSun"/>
              </a:rPr>
              <a:t>裏へ続く</a:t>
            </a:r>
            <a:r>
              <a:rPr dirty="0" sz="1000">
                <a:latin typeface="Book Antiqua"/>
                <a:cs typeface="Book Antiqua"/>
              </a:rPr>
              <a:t>)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100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 spc="-10">
                <a:latin typeface="Baskerville Old Face"/>
                <a:cs typeface="Baskerville Old Face"/>
              </a:rPr>
              <a:t>10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Book Antiqua"/>
                <a:cs typeface="Book Antiqua"/>
              </a:rPr>
              <a:t>2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68550" y="699399"/>
            <a:ext cx="2906395" cy="595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38125" marR="5080" indent="-226060">
              <a:lnSpc>
                <a:spcPct val="124500"/>
              </a:lnSpc>
              <a:spcBef>
                <a:spcPts val="105"/>
              </a:spcBef>
            </a:pPr>
            <a:r>
              <a:rPr dirty="0" sz="1000">
                <a:latin typeface="Book Antiqua"/>
                <a:cs typeface="Book Antiqua"/>
              </a:rPr>
              <a:t>(3) </a:t>
            </a:r>
            <a:r>
              <a:rPr dirty="0" sz="950" spc="-25">
                <a:latin typeface="SimSun"/>
                <a:cs typeface="SimSun"/>
              </a:rPr>
              <a:t>コントローラがない場合の目標角度，角度，偏差</a:t>
            </a:r>
            <a:r>
              <a:rPr dirty="0" sz="950" spc="-10">
                <a:latin typeface="SimSun"/>
                <a:cs typeface="SimSun"/>
              </a:rPr>
              <a:t>の図を描け。</a:t>
            </a:r>
            <a:r>
              <a:rPr dirty="0" sz="1000">
                <a:latin typeface="Book Antiqua"/>
                <a:cs typeface="Book Antiqua"/>
              </a:rPr>
              <a:t>(dataplot.m </a:t>
            </a:r>
            <a:r>
              <a:rPr dirty="0" sz="950" spc="-5">
                <a:latin typeface="SimSun"/>
                <a:cs typeface="SimSun"/>
              </a:rPr>
              <a:t>を実行して作成した図</a:t>
            </a:r>
            <a:r>
              <a:rPr dirty="0" sz="950">
                <a:latin typeface="SimSun"/>
                <a:cs typeface="SimSun"/>
              </a:rPr>
              <a:t>を貼る</a:t>
            </a:r>
            <a:r>
              <a:rPr dirty="0" sz="1000">
                <a:latin typeface="Book Antiqua"/>
                <a:cs typeface="Book Antiqua"/>
              </a:rPr>
              <a:t>)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68525" y="5426844"/>
            <a:ext cx="2987040" cy="597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125" marR="5080" indent="-226060">
              <a:lnSpc>
                <a:spcPct val="125000"/>
              </a:lnSpc>
              <a:spcBef>
                <a:spcPts val="100"/>
              </a:spcBef>
            </a:pPr>
            <a:r>
              <a:rPr dirty="0" sz="1000">
                <a:latin typeface="Book Antiqua"/>
                <a:cs typeface="Book Antiqua"/>
              </a:rPr>
              <a:t>(4</a:t>
            </a:r>
            <a:r>
              <a:rPr dirty="0" sz="1000" spc="250">
                <a:latin typeface="Book Antiqua"/>
                <a:cs typeface="Book Antiqua"/>
              </a:rPr>
              <a:t>) </a:t>
            </a:r>
            <a:r>
              <a:rPr dirty="0" sz="950" spc="-10">
                <a:latin typeface="SimSun"/>
                <a:cs typeface="SimSun"/>
              </a:rPr>
              <a:t>位相遅れ補償を使用したときの目標角度，角度，</a:t>
            </a:r>
            <a:r>
              <a:rPr dirty="0" sz="950" spc="-10">
                <a:latin typeface="SimSun"/>
                <a:cs typeface="SimSun"/>
              </a:rPr>
              <a:t>偏差の図を描け。</a:t>
            </a:r>
            <a:r>
              <a:rPr dirty="0" sz="1000">
                <a:latin typeface="Book Antiqua"/>
                <a:cs typeface="Book Antiqua"/>
              </a:rPr>
              <a:t>(dataplot.m</a:t>
            </a:r>
            <a:r>
              <a:rPr dirty="0" sz="1000" spc="95">
                <a:latin typeface="Book Antiqua"/>
                <a:cs typeface="Book Antiqua"/>
              </a:rPr>
              <a:t> </a:t>
            </a:r>
            <a:r>
              <a:rPr dirty="0" sz="950" spc="-10">
                <a:latin typeface="SimSun"/>
                <a:cs typeface="SimSun"/>
              </a:rPr>
              <a:t>を実行して作成し</a:t>
            </a:r>
            <a:r>
              <a:rPr dirty="0" sz="950">
                <a:latin typeface="SimSun"/>
                <a:cs typeface="SimSun"/>
              </a:rPr>
              <a:t>た図を貼る</a:t>
            </a:r>
            <a:r>
              <a:rPr dirty="0" sz="1000">
                <a:latin typeface="Book Antiqua"/>
                <a:cs typeface="Book Antiqua"/>
              </a:rPr>
              <a:t>)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22CE2_f_hw10_prob.dvi</dc:title>
  <dcterms:created xsi:type="dcterms:W3CDTF">2023-01-10T22:57:18Z</dcterms:created>
  <dcterms:modified xsi:type="dcterms:W3CDTF">2023-01-10T22:57:18Z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2023-01-11T00:00:00Z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2023-01-10T00:00:00Z</vt:filetime>
  </property>
  <property fmtid="{D5CDD505-2E9C-101B-9397-08002B2CF9AE}" pid="5" name="Producer">
    <vt:lpwstr>Acrobat Distiller 22.0 (Windows)</vt:lpwstr>
  </property>
</Properties>
</file>