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900045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2022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100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 spc="-10">
                <a:latin typeface="Baskerville Old Face"/>
                <a:cs typeface="Baskerville Old Face"/>
              </a:rPr>
              <a:t>13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r10"/>
                <a:cs typeface="cmr10"/>
              </a:rPr>
              <a:t>1</a:t>
            </a:r>
            <a:endParaRPr sz="1000">
              <a:latin typeface="cmr10"/>
              <a:cs typeface="cmr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577087" y="853107"/>
            <a:ext cx="6327140" cy="1287145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algn="ctr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2022</a:t>
            </a:r>
            <a:r>
              <a:rPr dirty="0" sz="1400" spc="-20" b="1">
                <a:latin typeface="CenturyOldst"/>
                <a:cs typeface="CenturyOldst"/>
              </a:rPr>
              <a:t> </a:t>
            </a:r>
            <a:r>
              <a:rPr dirty="0" sz="1350" spc="-75">
                <a:latin typeface="SimSun"/>
                <a:cs typeface="SimSun"/>
              </a:rPr>
              <a:t>年度 制御工学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300" b="1">
                <a:latin typeface="CenturyOldst"/>
                <a:cs typeface="CenturyOldst"/>
              </a:rPr>
              <a:t> </a:t>
            </a:r>
            <a:r>
              <a:rPr dirty="0" sz="1350" spc="-105">
                <a:latin typeface="SimSun"/>
                <a:cs typeface="SimSun"/>
              </a:rPr>
              <a:t>後期 第 </a:t>
            </a:r>
            <a:r>
              <a:rPr dirty="0" sz="1400" b="1">
                <a:latin typeface="CenturyOldst"/>
                <a:cs typeface="CenturyOldst"/>
              </a:rPr>
              <a:t>13</a:t>
            </a:r>
            <a:r>
              <a:rPr dirty="0" sz="1400" spc="-35" b="1">
                <a:latin typeface="CenturyOldst"/>
                <a:cs typeface="CenturyOldst"/>
              </a:rPr>
              <a:t> </a:t>
            </a:r>
            <a:r>
              <a:rPr dirty="0" sz="1350" spc="-10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3005455">
              <a:lnSpc>
                <a:spcPct val="100000"/>
              </a:lnSpc>
              <a:spcBef>
                <a:spcPts val="1200"/>
              </a:spcBef>
              <a:tabLst>
                <a:tab pos="4363085" algn="l"/>
                <a:tab pos="6313805" algn="l"/>
              </a:tabLst>
            </a:pPr>
            <a:r>
              <a:rPr dirty="0" sz="1000" spc="-10">
                <a:latin typeface="cmr10"/>
                <a:cs typeface="cmr10"/>
              </a:rPr>
              <a:t>5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-10">
                <a:latin typeface="cmr10"/>
                <a:cs typeface="cmr10"/>
              </a:rPr>
              <a:t>E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25"/>
              </a:spcBef>
            </a:pPr>
            <a:endParaRPr sz="14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dirty="0" sz="1000" spc="-10" b="1">
                <a:latin typeface="Calibri"/>
                <a:cs typeface="Calibri"/>
              </a:rPr>
              <a:t>[</a:t>
            </a:r>
            <a:r>
              <a:rPr dirty="0" sz="950">
                <a:latin typeface="SimSun"/>
                <a:cs typeface="SimSun"/>
              </a:rPr>
              <a:t>問題</a:t>
            </a:r>
            <a:r>
              <a:rPr dirty="0" sz="1000" spc="-50" b="1">
                <a:latin typeface="Calibri"/>
                <a:cs typeface="Calibri"/>
              </a:rPr>
              <a:t>]</a:t>
            </a:r>
            <a:endParaRPr sz="1000">
              <a:latin typeface="Calibri"/>
              <a:cs typeface="Calibri"/>
            </a:endParaRPr>
          </a:p>
          <a:p>
            <a:pPr marL="12700" marR="3336290" indent="144780">
              <a:lnSpc>
                <a:spcPts val="1500"/>
              </a:lnSpc>
              <a:spcBef>
                <a:spcPts val="80"/>
              </a:spcBef>
            </a:pPr>
            <a:r>
              <a:rPr dirty="0" sz="950" spc="-25">
                <a:latin typeface="SimSun"/>
                <a:cs typeface="SimSun"/>
              </a:rPr>
              <a:t>次の仕様を満たす </a:t>
            </a:r>
            <a:r>
              <a:rPr dirty="0" sz="1000" spc="-10">
                <a:latin typeface="cmr10"/>
                <a:cs typeface="cmr10"/>
              </a:rPr>
              <a:t>2</a:t>
            </a:r>
            <a:r>
              <a:rPr dirty="0" sz="1000" spc="-85">
                <a:latin typeface="cmr10"/>
                <a:cs typeface="cmr10"/>
              </a:rPr>
              <a:t> </a:t>
            </a:r>
            <a:r>
              <a:rPr dirty="0" sz="950" spc="-10">
                <a:latin typeface="SimSun"/>
                <a:cs typeface="SimSun"/>
              </a:rPr>
              <a:t>自由度制御系の </a:t>
            </a:r>
            <a:r>
              <a:rPr dirty="0" sz="1000" b="0" i="1">
                <a:latin typeface="Bookman Old Style"/>
                <a:cs typeface="Bookman Old Style"/>
              </a:rPr>
              <a:t>F</a:t>
            </a:r>
            <a:r>
              <a:rPr dirty="0" sz="1000" spc="-165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</a:t>
            </a:r>
            <a:r>
              <a:rPr dirty="0" sz="950">
                <a:latin typeface="SimSun"/>
                <a:cs typeface="SimSun"/>
              </a:rPr>
              <a:t>，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 </a:t>
            </a:r>
            <a:r>
              <a:rPr dirty="0" sz="950" spc="-50">
                <a:latin typeface="SimSun"/>
                <a:cs typeface="SimSun"/>
              </a:rPr>
              <a:t>を</a:t>
            </a:r>
            <a:r>
              <a:rPr dirty="0" sz="950" spc="-5">
                <a:latin typeface="SimSun"/>
                <a:cs typeface="SimSun"/>
              </a:rPr>
              <a:t>設計して，下記に答えよ。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30072" y="2254470"/>
            <a:ext cx="4527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b="0" i="1">
                <a:latin typeface="Bookman Old Style"/>
                <a:cs typeface="Bookman Old Style"/>
              </a:rPr>
              <a:t>P</a:t>
            </a:r>
            <a:r>
              <a:rPr dirty="0" sz="1000" spc="-125" b="0" i="1">
                <a:latin typeface="Bookman Old Style"/>
                <a:cs typeface="Bookman Old Style"/>
              </a:rPr>
              <a:t> </a:t>
            </a:r>
            <a:r>
              <a:rPr dirty="0" sz="1000" spc="-20">
                <a:latin typeface="cmr10"/>
                <a:cs typeface="cmr10"/>
              </a:rPr>
              <a:t>(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20">
                <a:latin typeface="cmr10"/>
                <a:cs typeface="cmr10"/>
              </a:rPr>
              <a:t>)= </a:t>
            </a:r>
            <a:endParaRPr sz="1000">
              <a:latin typeface="cmr10"/>
              <a:cs typeface="cmr10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1521961" y="2169130"/>
            <a:ext cx="15367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r10"/>
                <a:cs typeface="cmr10"/>
              </a:rPr>
              <a:t>10</a:t>
            </a:r>
            <a:endParaRPr sz="1000">
              <a:latin typeface="cmr10"/>
              <a:cs typeface="cmr10"/>
            </a:endParaRPr>
          </a:p>
        </p:txBody>
      </p:sp>
      <p:sp>
        <p:nvSpPr>
          <p:cNvPr id="7" name="object 7" descr=""/>
          <p:cNvSpPr/>
          <p:nvPr/>
        </p:nvSpPr>
        <p:spPr>
          <a:xfrm>
            <a:off x="1283055" y="2361844"/>
            <a:ext cx="629920" cy="0"/>
          </a:xfrm>
          <a:custGeom>
            <a:avLst/>
            <a:gdLst/>
            <a:ahLst/>
            <a:cxnLst/>
            <a:rect l="l" t="t" r="r" b="b"/>
            <a:pathLst>
              <a:path w="629919" h="0">
                <a:moveTo>
                  <a:pt x="0" y="0"/>
                </a:moveTo>
                <a:lnTo>
                  <a:pt x="629412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8" name="object 8" descr=""/>
          <p:cNvSpPr txBox="1"/>
          <p:nvPr/>
        </p:nvSpPr>
        <p:spPr>
          <a:xfrm>
            <a:off x="1270508" y="2341337"/>
            <a:ext cx="6826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0">
                <a:latin typeface="cmr10"/>
                <a:cs typeface="cmr10"/>
              </a:rPr>
              <a:t>0</a:t>
            </a:r>
            <a:r>
              <a:rPr dirty="0" sz="1000" spc="-20" b="0" i="1">
                <a:latin typeface="Bookman Old Style"/>
                <a:cs typeface="Bookman Old Style"/>
              </a:rPr>
              <a:t>.</a:t>
            </a:r>
            <a:r>
              <a:rPr dirty="0" sz="1000" spc="-20">
                <a:latin typeface="cmr10"/>
                <a:cs typeface="cmr10"/>
              </a:rPr>
              <a:t>0933</a:t>
            </a:r>
            <a:r>
              <a:rPr dirty="0" sz="1000" spc="-20" b="0" i="1">
                <a:latin typeface="Bookman Old Style"/>
                <a:cs typeface="Bookman Old Style"/>
              </a:rPr>
              <a:t>s</a:t>
            </a:r>
            <a:r>
              <a:rPr dirty="0" sz="1000" spc="-70" b="0" i="1">
                <a:latin typeface="Bookman Old Style"/>
                <a:cs typeface="Bookman Old Style"/>
              </a:rPr>
              <a:t> </a:t>
            </a:r>
            <a:r>
              <a:rPr dirty="0" sz="1000" spc="75">
                <a:latin typeface="cmr10"/>
                <a:cs typeface="cmr10"/>
              </a:rPr>
              <a:t>+1 </a:t>
            </a:r>
            <a:endParaRPr sz="1000">
              <a:latin typeface="cmr10"/>
              <a:cs typeface="cmr10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3385816" y="2254465"/>
            <a:ext cx="18732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25">
                <a:latin typeface="cmr10"/>
                <a:cs typeface="cmr10"/>
              </a:rPr>
              <a:t>(1)</a:t>
            </a:r>
            <a:endParaRPr sz="1000">
              <a:latin typeface="cmr10"/>
              <a:cs typeface="cmr10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606044" y="2594524"/>
            <a:ext cx="2809875" cy="136144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236220" indent="-127000">
              <a:lnSpc>
                <a:spcPct val="100000"/>
              </a:lnSpc>
              <a:spcBef>
                <a:spcPts val="105"/>
              </a:spcBef>
              <a:buSzPct val="105263"/>
              <a:buFont typeface="Arial"/>
              <a:buChar char="•"/>
              <a:tabLst>
                <a:tab pos="236854" algn="l"/>
              </a:tabLst>
            </a:pPr>
            <a:r>
              <a:rPr dirty="0" sz="950" spc="-5">
                <a:latin typeface="SimSun"/>
                <a:cs typeface="SimSun"/>
              </a:rPr>
              <a:t>立ち上がり：フィードバック制御と同じくらい</a:t>
            </a:r>
            <a:endParaRPr sz="950">
              <a:latin typeface="SimSun"/>
              <a:cs typeface="SimSu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900">
              <a:latin typeface="SimSun"/>
              <a:cs typeface="SimSun"/>
            </a:endParaRPr>
          </a:p>
          <a:p>
            <a:pPr marL="236220" indent="-127000">
              <a:lnSpc>
                <a:spcPct val="100000"/>
              </a:lnSpc>
              <a:buSzPct val="105263"/>
              <a:buFont typeface="Arial"/>
              <a:buChar char="•"/>
              <a:tabLst>
                <a:tab pos="236854" algn="l"/>
              </a:tabLst>
            </a:pPr>
            <a:r>
              <a:rPr dirty="0" sz="950" spc="-5">
                <a:latin typeface="SimSun"/>
                <a:cs typeface="SimSun"/>
              </a:rPr>
              <a:t>制御入力：フィードバック制御よりも小さく</a:t>
            </a:r>
            <a:endParaRPr sz="950">
              <a:latin typeface="SimSun"/>
              <a:cs typeface="SimSun"/>
            </a:endParaRPr>
          </a:p>
          <a:p>
            <a:pPr>
              <a:lnSpc>
                <a:spcPct val="100000"/>
              </a:lnSpc>
              <a:buFont typeface="Arial"/>
              <a:buChar char="•"/>
            </a:pPr>
            <a:endParaRPr sz="900">
              <a:latin typeface="SimSun"/>
              <a:cs typeface="SimSun"/>
            </a:endParaRPr>
          </a:p>
          <a:p>
            <a:pPr marL="236220" indent="-127000">
              <a:lnSpc>
                <a:spcPct val="100000"/>
              </a:lnSpc>
              <a:buSzPct val="105263"/>
              <a:buFont typeface="Arial"/>
              <a:buChar char="•"/>
              <a:tabLst>
                <a:tab pos="236854" algn="l"/>
              </a:tabLst>
            </a:pPr>
            <a:r>
              <a:rPr dirty="0" sz="950" spc="-5">
                <a:latin typeface="SimSun"/>
                <a:cs typeface="SimSun"/>
              </a:rPr>
              <a:t>定常偏差：フィードバック制御よりも小さく</a:t>
            </a:r>
            <a:endParaRPr sz="950">
              <a:latin typeface="SimSun"/>
              <a:cs typeface="SimSun"/>
            </a:endParaRPr>
          </a:p>
          <a:p>
            <a:pPr>
              <a:lnSpc>
                <a:spcPct val="100000"/>
              </a:lnSpc>
              <a:spcBef>
                <a:spcPts val="10"/>
              </a:spcBef>
            </a:pPr>
            <a:endParaRPr sz="1000">
              <a:latin typeface="SimSun"/>
              <a:cs typeface="SimSun"/>
            </a:endParaRPr>
          </a:p>
          <a:p>
            <a:pPr marL="236220" indent="-224154">
              <a:lnSpc>
                <a:spcPct val="100000"/>
              </a:lnSpc>
              <a:spcBef>
                <a:spcPts val="5"/>
              </a:spcBef>
              <a:buFont typeface="cmr10"/>
              <a:buAutoNum type="arabicParenBoth"/>
              <a:tabLst>
                <a:tab pos="236854" algn="l"/>
              </a:tabLst>
            </a:pPr>
            <a:r>
              <a:rPr dirty="0" sz="1000" b="0" i="1">
                <a:latin typeface="Bookman Old Style"/>
                <a:cs typeface="Bookman Old Style"/>
              </a:rPr>
              <a:t>F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r10"/>
                <a:cs typeface="cmr10"/>
              </a:rPr>
              <a:t>)</a:t>
            </a:r>
            <a:r>
              <a:rPr dirty="0" sz="950">
                <a:latin typeface="SimSun"/>
                <a:cs typeface="SimSun"/>
              </a:rPr>
              <a:t>，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sz="1000">
                <a:latin typeface="cmr10"/>
                <a:cs typeface="cmr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 spc="-40">
                <a:latin typeface="cmr10"/>
                <a:cs typeface="cmr10"/>
              </a:rPr>
              <a:t>) </a:t>
            </a:r>
            <a:r>
              <a:rPr dirty="0" sz="950" spc="-15">
                <a:latin typeface="SimSun"/>
                <a:cs typeface="SimSun"/>
              </a:rPr>
              <a:t>を示せ。</a:t>
            </a:r>
            <a:endParaRPr sz="950">
              <a:latin typeface="SimSun"/>
              <a:cs typeface="SimSun"/>
            </a:endParaRPr>
          </a:p>
          <a:p>
            <a:pPr>
              <a:lnSpc>
                <a:spcPct val="100000"/>
              </a:lnSpc>
              <a:buFont typeface="cmr10"/>
              <a:buAutoNum type="arabicParenBoth"/>
            </a:pPr>
            <a:endParaRPr sz="850">
              <a:latin typeface="SimSun"/>
              <a:cs typeface="SimSun"/>
            </a:endParaRPr>
          </a:p>
          <a:p>
            <a:pPr marL="236220" indent="-224154">
              <a:lnSpc>
                <a:spcPct val="100000"/>
              </a:lnSpc>
              <a:buSzPct val="105263"/>
              <a:buFont typeface="cmr10"/>
              <a:buAutoNum type="arabicParenBoth"/>
              <a:tabLst>
                <a:tab pos="236854" algn="l"/>
              </a:tabLst>
            </a:pPr>
            <a:r>
              <a:rPr dirty="0" sz="950" spc="-5">
                <a:latin typeface="SimSun"/>
                <a:cs typeface="SimSun"/>
              </a:rPr>
              <a:t>出力応答と制御入力の波形を示せ。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22CE2_f_hw13_prob.dvi</dc:title>
  <dcterms:created xsi:type="dcterms:W3CDTF">2023-01-31T22:55:45Z</dcterms:created>
  <dcterms:modified xsi:type="dcterms:W3CDTF">2023-01-31T22:55:45Z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2023-02-01T00:00:00Z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2023-01-31T00:00:00Z</vt:filetime>
  </property>
  <property fmtid="{D5CDD505-2E9C-101B-9397-08002B2CF9AE}" pid="5" name="Producer">
    <vt:lpwstr>Acrobat Distiller 22.0 (Windows)</vt:lpwstr>
  </property>
</Properties>
</file>